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28"/>
  </p:notesMasterIdLst>
  <p:sldIdLst>
    <p:sldId id="256" r:id="rId2"/>
    <p:sldId id="257" r:id="rId3"/>
    <p:sldId id="265" r:id="rId4"/>
    <p:sldId id="266" r:id="rId5"/>
    <p:sldId id="267" r:id="rId6"/>
    <p:sldId id="261" r:id="rId7"/>
    <p:sldId id="268" r:id="rId8"/>
    <p:sldId id="288" r:id="rId9"/>
    <p:sldId id="269" r:id="rId10"/>
    <p:sldId id="270" r:id="rId11"/>
    <p:sldId id="271" r:id="rId12"/>
    <p:sldId id="272" r:id="rId13"/>
    <p:sldId id="273" r:id="rId14"/>
    <p:sldId id="277" r:id="rId15"/>
    <p:sldId id="280" r:id="rId16"/>
    <p:sldId id="274" r:id="rId17"/>
    <p:sldId id="279" r:id="rId18"/>
    <p:sldId id="281" r:id="rId19"/>
    <p:sldId id="282" r:id="rId20"/>
    <p:sldId id="283" r:id="rId21"/>
    <p:sldId id="287" r:id="rId22"/>
    <p:sldId id="276" r:id="rId23"/>
    <p:sldId id="286" r:id="rId24"/>
    <p:sldId id="284" r:id="rId25"/>
    <p:sldId id="285" r:id="rId26"/>
    <p:sldId id="262"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D20"/>
    <a:srgbClr val="000000"/>
    <a:srgbClr val="006E45"/>
    <a:srgbClr val="CEA82B"/>
    <a:srgbClr val="B3371F"/>
    <a:srgbClr val="D5232A"/>
    <a:srgbClr val="4D4D4C"/>
    <a:srgbClr val="C1DEA9"/>
    <a:srgbClr val="CA9F37"/>
    <a:srgbClr val="F8C0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918" autoAdjust="0"/>
    <p:restoredTop sz="89645" autoAdjust="0"/>
  </p:normalViewPr>
  <p:slideViewPr>
    <p:cSldViewPr snapToGrid="0" snapToObjects="1">
      <p:cViewPr varScale="1">
        <p:scale>
          <a:sx n="94" d="100"/>
          <a:sy n="94" d="100"/>
        </p:scale>
        <p:origin x="96" y="84"/>
      </p:cViewPr>
      <p:guideLst>
        <p:guide orient="horz" pos="1620"/>
        <p:guide pos="2880"/>
      </p:guideLst>
    </p:cSldViewPr>
  </p:slideViewPr>
  <p:notesTextViewPr>
    <p:cViewPr>
      <p:scale>
        <a:sx n="20" d="100"/>
        <a:sy n="2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DE512-44EE-E847-A93D-81338E005A12}"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68239-7D01-144A-B537-13C6FF65142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a:t>
            </a:fld>
            <a:endParaRPr lang="en-US"/>
          </a:p>
        </p:txBody>
      </p:sp>
    </p:spTree>
    <p:extLst>
      <p:ext uri="{BB962C8B-B14F-4D97-AF65-F5344CB8AC3E}">
        <p14:creationId xmlns:p14="http://schemas.microsoft.com/office/powerpoint/2010/main" val="2046005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68239-7D01-144A-B537-13C6FF65142F}" type="slidenum">
              <a:rPr lang="en-US" smtClean="0"/>
              <a:t>18</a:t>
            </a:fld>
            <a:endParaRPr lang="en-US"/>
          </a:p>
        </p:txBody>
      </p:sp>
    </p:spTree>
    <p:extLst>
      <p:ext uri="{BB962C8B-B14F-4D97-AF65-F5344CB8AC3E}">
        <p14:creationId xmlns:p14="http://schemas.microsoft.com/office/powerpoint/2010/main" val="325480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discussion entries (original</a:t>
            </a:r>
            <a:r>
              <a:rPr lang="en-US" baseline="0" dirty="0"/>
              <a:t> posts and replies) – character length more meaningful for this instructor than just whether or not they posted (required assignment)</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19</a:t>
            </a:fld>
            <a:endParaRPr lang="en-US"/>
          </a:p>
        </p:txBody>
      </p:sp>
    </p:spTree>
    <p:extLst>
      <p:ext uri="{BB962C8B-B14F-4D97-AF65-F5344CB8AC3E}">
        <p14:creationId xmlns:p14="http://schemas.microsoft.com/office/powerpoint/2010/main" val="100457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Regression</a:t>
            </a:r>
            <a:r>
              <a:rPr lang="en-US" baseline="0" dirty="0"/>
              <a:t> analysis (can provide details if interested) demonstrated that page views were not related to final course grade</a:t>
            </a:r>
          </a:p>
          <a:p>
            <a:pPr marL="171450" indent="-171450">
              <a:buFont typeface="Arial" panose="020B0604020202020204" pitchFamily="34" charset="0"/>
              <a:buChar char="•"/>
            </a:pPr>
            <a:r>
              <a:rPr lang="en-US" baseline="0" dirty="0"/>
              <a:t>Discussion entry length was positively related. For the average number of page views, every ~8,000 character increase in DEL led to a ~4% increase in final grade). Roughly 1.5 pages single-spaced, 12-pt font</a:t>
            </a:r>
          </a:p>
          <a:p>
            <a:pPr marL="171450" indent="-171450">
              <a:buFont typeface="Arial" panose="020B0604020202020204" pitchFamily="34" charset="0"/>
              <a:buChar char="•"/>
            </a:pPr>
            <a:r>
              <a:rPr lang="en-US" baseline="0" dirty="0"/>
              <a:t>R-squared (adjusted) = 45.26%</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20</a:t>
            </a:fld>
            <a:endParaRPr lang="en-US"/>
          </a:p>
        </p:txBody>
      </p:sp>
    </p:spTree>
    <p:extLst>
      <p:ext uri="{BB962C8B-B14F-4D97-AF65-F5344CB8AC3E}">
        <p14:creationId xmlns:p14="http://schemas.microsoft.com/office/powerpoint/2010/main" val="230758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Assignment 1: adjusted</a:t>
            </a:r>
            <a:r>
              <a:rPr lang="en-US" baseline="0" dirty="0"/>
              <a:t> r-</a:t>
            </a:r>
            <a:r>
              <a:rPr lang="en-US" baseline="0" dirty="0" err="1"/>
              <a:t>sq</a:t>
            </a:r>
            <a:r>
              <a:rPr lang="en-US" baseline="0" dirty="0"/>
              <a:t> = 2%</a:t>
            </a:r>
          </a:p>
          <a:p>
            <a:pPr marL="171450" indent="-171450">
              <a:buFont typeface="Arial" panose="020B0604020202020204" pitchFamily="34" charset="0"/>
              <a:buChar char="•"/>
            </a:pPr>
            <a:r>
              <a:rPr lang="en-US" baseline="0" dirty="0"/>
              <a:t>Assignment 2: </a:t>
            </a:r>
            <a:r>
              <a:rPr lang="en-US" baseline="0" dirty="0" err="1"/>
              <a:t>adj</a:t>
            </a:r>
            <a:r>
              <a:rPr lang="en-US" baseline="0" dirty="0"/>
              <a:t> r-</a:t>
            </a:r>
            <a:r>
              <a:rPr lang="en-US" baseline="0" dirty="0" err="1"/>
              <a:t>sq</a:t>
            </a:r>
            <a:r>
              <a:rPr lang="en-US" baseline="0" dirty="0"/>
              <a:t> = 11%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the average discussion entries length, every one standard deviation increase in page views (45) led to a 2.02% </a:t>
            </a:r>
            <a:r>
              <a:rPr lang="en-US" sz="1200" i="1" kern="1200" dirty="0">
                <a:solidFill>
                  <a:schemeClr val="tx1"/>
                </a:solidFill>
                <a:effectLst/>
                <a:latin typeface="+mn-lt"/>
                <a:ea typeface="+mn-ea"/>
                <a:cs typeface="+mn-cs"/>
              </a:rPr>
              <a:t>decrease</a:t>
            </a:r>
            <a:r>
              <a:rPr lang="en-US" sz="1200" kern="1200" dirty="0">
                <a:solidFill>
                  <a:schemeClr val="tx1"/>
                </a:solidFill>
                <a:effectLst/>
                <a:latin typeface="+mn-lt"/>
                <a:ea typeface="+mn-ea"/>
                <a:cs typeface="+mn-cs"/>
              </a:rPr>
              <a:t> in proposal grade.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the average page views, every one standard deviation increase in discussion entries length (2,615) led to a 2.18% </a:t>
            </a:r>
            <a:r>
              <a:rPr lang="en-US" sz="1200" i="1" kern="1200" dirty="0">
                <a:solidFill>
                  <a:schemeClr val="tx1"/>
                </a:solidFill>
                <a:effectLst/>
                <a:latin typeface="+mn-lt"/>
                <a:ea typeface="+mn-ea"/>
                <a:cs typeface="+mn-cs"/>
              </a:rPr>
              <a:t>increase</a:t>
            </a:r>
            <a:r>
              <a:rPr lang="en-US" sz="1200" kern="1200" dirty="0">
                <a:solidFill>
                  <a:schemeClr val="tx1"/>
                </a:solidFill>
                <a:effectLst/>
                <a:latin typeface="+mn-lt"/>
                <a:ea typeface="+mn-ea"/>
                <a:cs typeface="+mn-cs"/>
              </a:rPr>
              <a:t> in proposal grade </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Assignment 3: (includes proposal as covariate)</a:t>
            </a:r>
            <a:r>
              <a:rPr lang="en-US" kern="1200" baseline="0" dirty="0">
                <a:solidFill>
                  <a:schemeClr val="tx1"/>
                </a:solidFill>
                <a:effectLst/>
                <a:latin typeface="+mn-lt"/>
                <a:ea typeface="+mn-ea"/>
                <a:cs typeface="+mn-cs"/>
              </a:rPr>
              <a:t> </a:t>
            </a:r>
            <a:r>
              <a:rPr lang="en-US" kern="1200" baseline="0" dirty="0" err="1">
                <a:solidFill>
                  <a:schemeClr val="tx1"/>
                </a:solidFill>
                <a:effectLst/>
                <a:latin typeface="+mn-lt"/>
                <a:ea typeface="+mn-ea"/>
                <a:cs typeface="+mn-cs"/>
              </a:rPr>
              <a:t>adj</a:t>
            </a:r>
            <a:r>
              <a:rPr lang="en-US" kern="1200" baseline="0" dirty="0">
                <a:solidFill>
                  <a:schemeClr val="tx1"/>
                </a:solidFill>
                <a:effectLst/>
                <a:latin typeface="+mn-lt"/>
                <a:ea typeface="+mn-ea"/>
                <a:cs typeface="+mn-cs"/>
              </a:rPr>
              <a:t> r-</a:t>
            </a:r>
            <a:r>
              <a:rPr lang="en-US" kern="1200" baseline="0" dirty="0" err="1">
                <a:solidFill>
                  <a:schemeClr val="tx1"/>
                </a:solidFill>
                <a:effectLst/>
                <a:latin typeface="+mn-lt"/>
                <a:ea typeface="+mn-ea"/>
                <a:cs typeface="+mn-cs"/>
              </a:rPr>
              <a:t>sq</a:t>
            </a:r>
            <a:r>
              <a:rPr lang="en-US" kern="1200" baseline="0" dirty="0">
                <a:solidFill>
                  <a:schemeClr val="tx1"/>
                </a:solidFill>
                <a:effectLst/>
                <a:latin typeface="+mn-lt"/>
                <a:ea typeface="+mn-ea"/>
                <a:cs typeface="+mn-cs"/>
              </a:rPr>
              <a:t> = 50%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the average proposal grade and page views, every one standard deviation</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increase in discussion entries length (4,264) led to a final project grade increase of 1.39% </a:t>
            </a:r>
          </a:p>
          <a:p>
            <a:pPr marL="171450" lvl="0" indent="-171450">
              <a:buFont typeface="Arial" panose="020B0604020202020204" pitchFamily="34" charset="0"/>
              <a:buChar char="•"/>
            </a:pPr>
            <a:r>
              <a:rPr lang="en-US" kern="1200" baseline="0" dirty="0">
                <a:solidFill>
                  <a:schemeClr val="tx1"/>
                </a:solidFill>
                <a:effectLst/>
                <a:latin typeface="+mn-lt"/>
                <a:ea typeface="+mn-ea"/>
                <a:cs typeface="+mn-cs"/>
              </a:rPr>
              <a:t>Some interesting patterns here. Don’t want to over-interpret, however. Next step is to apply the same analyses to courses that use the same course shell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21</a:t>
            </a:fld>
            <a:endParaRPr lang="en-US"/>
          </a:p>
        </p:txBody>
      </p:sp>
    </p:spTree>
    <p:extLst>
      <p:ext uri="{BB962C8B-B14F-4D97-AF65-F5344CB8AC3E}">
        <p14:creationId xmlns:p14="http://schemas.microsoft.com/office/powerpoint/2010/main" val="3116083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Affordances of the course space online impact the behavior we see in the system</a:t>
            </a:r>
          </a:p>
          <a:p>
            <a:pPr marL="171450" indent="-171450">
              <a:buFont typeface="Arial" panose="020B0604020202020204" pitchFamily="34" charset="0"/>
              <a:buChar char="•"/>
            </a:pPr>
            <a:r>
              <a:rPr lang="en-US" dirty="0"/>
              <a:t>Activity = page views</a:t>
            </a:r>
          </a:p>
          <a:p>
            <a:pPr marL="171450" indent="-171450">
              <a:buFont typeface="Arial" panose="020B0604020202020204" pitchFamily="34" charset="0"/>
              <a:buChar char="•"/>
            </a:pPr>
            <a:r>
              <a:rPr lang="en-US" dirty="0"/>
              <a:t>Cognitive abilities = WM and explicit</a:t>
            </a:r>
            <a:r>
              <a:rPr lang="en-US" baseline="0" dirty="0"/>
              <a:t> rule induction</a:t>
            </a:r>
          </a:p>
          <a:p>
            <a:pPr marL="171450" indent="-171450">
              <a:buFont typeface="Arial" panose="020B0604020202020204" pitchFamily="34" charset="0"/>
              <a:buChar char="•"/>
            </a:pPr>
            <a:r>
              <a:rPr lang="en-US" baseline="0" dirty="0"/>
              <a:t>Module learning assignments: don’t want to overstate what we’ve seen in only 3 sections of 1 course, but there might be something “moving in the bushes” in terms of intentionally designing a course and learning outcomes when we look at this smaller time window</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22</a:t>
            </a:fld>
            <a:endParaRPr lang="en-US"/>
          </a:p>
        </p:txBody>
      </p:sp>
    </p:spTree>
    <p:extLst>
      <p:ext uri="{BB962C8B-B14F-4D97-AF65-F5344CB8AC3E}">
        <p14:creationId xmlns:p14="http://schemas.microsoft.com/office/powerpoint/2010/main" val="273381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a:t>
            </a:r>
            <a:r>
              <a:rPr lang="en-US" baseline="0" dirty="0"/>
              <a:t> low on the approach. </a:t>
            </a:r>
            <a:r>
              <a:rPr lang="en-US" dirty="0"/>
              <a:t>Although</a:t>
            </a:r>
            <a:r>
              <a:rPr lang="en-US" baseline="0" dirty="0"/>
              <a:t> we haven’t had a master plan per se, w</a:t>
            </a:r>
            <a:r>
              <a:rPr lang="en-US" dirty="0"/>
              <a:t>e have tried to be intentional</a:t>
            </a:r>
            <a:r>
              <a:rPr lang="en-US" baseline="0" dirty="0"/>
              <a:t> in moving forward with our Canvas data project. There is a multi-year data modernization project underway on campus (some of our core student systems have been around for decades), so we wanted to do our due diligence with Canvas data so that we will be </a:t>
            </a:r>
            <a:r>
              <a:rPr lang="en-US" baseline="0"/>
              <a:t>ready when our time comes.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23</a:t>
            </a:fld>
            <a:endParaRPr lang="en-US"/>
          </a:p>
        </p:txBody>
      </p:sp>
    </p:spTree>
    <p:extLst>
      <p:ext uri="{BB962C8B-B14F-4D97-AF65-F5344CB8AC3E}">
        <p14:creationId xmlns:p14="http://schemas.microsoft.com/office/powerpoint/2010/main" val="78147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Mastering the late drop</a:t>
            </a:r>
          </a:p>
        </p:txBody>
      </p:sp>
      <p:sp>
        <p:nvSpPr>
          <p:cNvPr id="4" name="Slide Number Placeholder 3"/>
          <p:cNvSpPr>
            <a:spLocks noGrp="1"/>
          </p:cNvSpPr>
          <p:nvPr>
            <p:ph type="sldNum" sz="quarter" idx="10"/>
          </p:nvPr>
        </p:nvSpPr>
        <p:spPr/>
        <p:txBody>
          <a:bodyPr/>
          <a:lstStyle/>
          <a:p>
            <a:fld id="{29A68239-7D01-144A-B537-13C6FF65142F}" type="slidenum">
              <a:rPr lang="en-US" smtClean="0"/>
              <a:t>24</a:t>
            </a:fld>
            <a:endParaRPr lang="en-US"/>
          </a:p>
        </p:txBody>
      </p:sp>
    </p:spTree>
    <p:extLst>
      <p:ext uri="{BB962C8B-B14F-4D97-AF65-F5344CB8AC3E}">
        <p14:creationId xmlns:p14="http://schemas.microsoft.com/office/powerpoint/2010/main" val="179377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this presentation, we’ll update you on year two of our Canvas Data journey. We’ll talk about reading the waves (understanding the data), respecting the locals (working with other campus groups), staying low on the approach (don’t promise until you can deliver), and mastering the late drop (prototype before production).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2</a:t>
            </a:fld>
            <a:endParaRPr lang="en-US"/>
          </a:p>
        </p:txBody>
      </p:sp>
    </p:spTree>
    <p:extLst>
      <p:ext uri="{BB962C8B-B14F-4D97-AF65-F5344CB8AC3E}">
        <p14:creationId xmlns:p14="http://schemas.microsoft.com/office/powerpoint/2010/main" val="283457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this presentation, we’ll update you on year two of our Canvas Data journey. We’ll talk about reading the waves (understanding the data), respecting the locals (working with other campus groups), staying low on the approach (don’t promise until you can deliver), and mastering the late drop (prototype before production).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3</a:t>
            </a:fld>
            <a:endParaRPr lang="en-US"/>
          </a:p>
        </p:txBody>
      </p:sp>
    </p:spTree>
    <p:extLst>
      <p:ext uri="{BB962C8B-B14F-4D97-AF65-F5344CB8AC3E}">
        <p14:creationId xmlns:p14="http://schemas.microsoft.com/office/powerpoint/2010/main" val="225730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a:t>
            </a:r>
            <a:r>
              <a:rPr lang="en-US" baseline="0" dirty="0"/>
              <a:t> Spring 2017, 70% of course sections published, meaning available to students, on ELMS-Canvas (that’s 6,882 course sections)</a:t>
            </a:r>
          </a:p>
          <a:p>
            <a:pPr marL="174708" indent="-174708">
              <a:buFont typeface="Arial" panose="020B0604020202020204" pitchFamily="34" charset="0"/>
              <a:buChar char="•"/>
            </a:pPr>
            <a:r>
              <a:rPr lang="en-US" baseline="0" dirty="0"/>
              <a:t>Using our no adjectives principle, we know that an average of 70% of a students course sections were published in EC</a:t>
            </a:r>
          </a:p>
          <a:p>
            <a:pPr marL="174708" indent="-174708">
              <a:buFont typeface="Arial" panose="020B0604020202020204" pitchFamily="34" charset="0"/>
              <a:buChar char="•"/>
            </a:pPr>
            <a:r>
              <a:rPr lang="en-US" baseline="0" dirty="0"/>
              <a:t>We don’t know what instructors are doing within those ELMS-Canvas spaces? Are they posting the syllabus, are all assignments submitted online?</a:t>
            </a:r>
          </a:p>
          <a:p>
            <a:pPr marL="174708" indent="-174708">
              <a:buFont typeface="Arial" panose="020B0604020202020204" pitchFamily="34" charset="0"/>
              <a:buChar char="•"/>
            </a:pPr>
            <a:r>
              <a:rPr lang="en-US" baseline="0" dirty="0"/>
              <a:t>Here is where we can pull in another dataset to triangulate information or provide some context </a:t>
            </a:r>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4</a:t>
            </a:fld>
            <a:endParaRPr lang="en-US"/>
          </a:p>
        </p:txBody>
      </p:sp>
    </p:spTree>
    <p:extLst>
      <p:ext uri="{BB962C8B-B14F-4D97-AF65-F5344CB8AC3E}">
        <p14:creationId xmlns:p14="http://schemas.microsoft.com/office/powerpoint/2010/main" val="426771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this presentation, we’ll update you on year two of our Canvas Data journey. We’ll talk about reading the waves (understanding the data), respecting the locals (working with other campus groups), staying low on the approach (don’t promise until you can deliver), and mastering the late drop (prototype before production).  </a:t>
            </a:r>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5</a:t>
            </a:fld>
            <a:endParaRPr lang="en-US"/>
          </a:p>
        </p:txBody>
      </p:sp>
    </p:spTree>
    <p:extLst>
      <p:ext uri="{BB962C8B-B14F-4D97-AF65-F5344CB8AC3E}">
        <p14:creationId xmlns:p14="http://schemas.microsoft.com/office/powerpoint/2010/main" val="239260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 explore dynamic company startup topics by working in teams to design a new venture. This multi-disciplinary course helps students to learn the basic business, strategy, and leadership skills needed to launch new ventures. Topics include learning how to assess the feasibility of a startup venture, as well as how to apply best practices for planning, launching, and managing new companies. Students discuss a wide range of issues of importance and concern to entrepreneurs and learn to recognize opportunities, assess the skills and talents of successful entrepreneurs, and learn models that help them navigate uncertainty.</a:t>
            </a:r>
          </a:p>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8</a:t>
            </a:fld>
            <a:endParaRPr lang="en-US"/>
          </a:p>
        </p:txBody>
      </p:sp>
    </p:spTree>
    <p:extLst>
      <p:ext uri="{BB962C8B-B14F-4D97-AF65-F5344CB8AC3E}">
        <p14:creationId xmlns:p14="http://schemas.microsoft.com/office/powerpoint/2010/main" val="28313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Psych 200 and 300:</a:t>
            </a:r>
            <a:r>
              <a:rPr lang="en-US" baseline="0" dirty="0"/>
              <a:t> Statistics (Fall) and Research Methods (Spring) progression</a:t>
            </a:r>
          </a:p>
          <a:p>
            <a:pPr marL="171450" indent="-171450">
              <a:buFont typeface="Arial" panose="020B0604020202020204" pitchFamily="34" charset="0"/>
              <a:buChar char="•"/>
            </a:pPr>
            <a:r>
              <a:rPr lang="en-US" baseline="0" dirty="0"/>
              <a:t>First place students usually go: Syllabus. Looking at what is due this week = 1 minute of time in this course space</a:t>
            </a:r>
          </a:p>
          <a:p>
            <a:pPr marL="171450" indent="-171450">
              <a:buFont typeface="Arial" panose="020B0604020202020204" pitchFamily="34" charset="0"/>
              <a:buChar char="•"/>
            </a:pPr>
            <a:r>
              <a:rPr lang="en-US" baseline="0" dirty="0"/>
              <a:t>Click on modules to watch this week’s lab video = a page view on “modules”.</a:t>
            </a:r>
          </a:p>
          <a:p>
            <a:pPr marL="171450" indent="-171450">
              <a:buFont typeface="Arial" panose="020B0604020202020204" pitchFamily="34" charset="0"/>
              <a:buChar char="•"/>
            </a:pPr>
            <a:r>
              <a:rPr lang="en-US" baseline="0" dirty="0"/>
              <a:t>Our 2 LMS variables = total time in course space (minutes) and total page views, both summed over the entire semester</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12</a:t>
            </a:fld>
            <a:endParaRPr lang="en-US"/>
          </a:p>
        </p:txBody>
      </p:sp>
    </p:spTree>
    <p:extLst>
      <p:ext uri="{BB962C8B-B14F-4D97-AF65-F5344CB8AC3E}">
        <p14:creationId xmlns:p14="http://schemas.microsoft.com/office/powerpoint/2010/main" val="4125439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a:t>
            </a:r>
            <a:r>
              <a:rPr lang="en-US" baseline="0" dirty="0"/>
              <a:t> mined the data from the analytics dashboard on Canvas.</a:t>
            </a:r>
          </a:p>
          <a:p>
            <a:pPr marL="171450" indent="-171450">
              <a:buFont typeface="Arial" panose="020B0604020202020204" pitchFamily="34" charset="0"/>
              <a:buChar char="•"/>
            </a:pPr>
            <a:r>
              <a:rPr lang="en-US" baseline="0" dirty="0"/>
              <a:t>Each row represents a student. Of these, focused on page views and total time (not pictured here, in the “people” portion of the course)</a:t>
            </a:r>
          </a:p>
          <a:p>
            <a:pPr marL="171450" indent="-171450">
              <a:buFont typeface="Arial" panose="020B0604020202020204" pitchFamily="34" charset="0"/>
              <a:buChar char="•"/>
            </a:pPr>
            <a:r>
              <a:rPr lang="en-US" baseline="0" dirty="0"/>
              <a:t>There are more sophisticated ways of obtaining the data (e.g., API, we’re building a data warehouse for all UMD’s Canvas Data that we obtain as administrators of the tool). There are also other data points here and that we have access to.</a:t>
            </a:r>
          </a:p>
          <a:p>
            <a:pPr marL="171450" indent="-171450">
              <a:buFont typeface="Arial" panose="020B0604020202020204" pitchFamily="34" charset="0"/>
              <a:buChar char="•"/>
            </a:pPr>
            <a:r>
              <a:rPr lang="en-US" baseline="0" dirty="0"/>
              <a:t>But for now used what is available to instructors and gathering data (i.e., copy and paste to an excel) is manageable for this project to determine feasibility for future analyses. </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13</a:t>
            </a:fld>
            <a:endParaRPr lang="en-US"/>
          </a:p>
        </p:txBody>
      </p:sp>
    </p:spTree>
    <p:extLst>
      <p:ext uri="{BB962C8B-B14F-4D97-AF65-F5344CB8AC3E}">
        <p14:creationId xmlns:p14="http://schemas.microsoft.com/office/powerpoint/2010/main" val="253488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review/evaluation</a:t>
            </a:r>
          </a:p>
          <a:p>
            <a:r>
              <a:rPr lang="en-US" dirty="0"/>
              <a:t>7000/year,</a:t>
            </a:r>
            <a:r>
              <a:rPr lang="en-US" baseline="0" dirty="0"/>
              <a:t> about 19/section (50 sections in Spring 2019)</a:t>
            </a:r>
          </a:p>
          <a:p>
            <a:r>
              <a:rPr lang="en-US" baseline="0" dirty="0"/>
              <a:t>Touches a lot of undergraduates, can characterize their use</a:t>
            </a:r>
          </a:p>
          <a:p>
            <a:r>
              <a:rPr lang="en-US" baseline="0" dirty="0"/>
              <a:t>Could be replicable in that many universities have these types of programs</a:t>
            </a:r>
            <a:endParaRPr lang="en-US" dirty="0"/>
          </a:p>
          <a:p>
            <a:endParaRPr lang="en-US" dirty="0"/>
          </a:p>
        </p:txBody>
      </p:sp>
      <p:sp>
        <p:nvSpPr>
          <p:cNvPr id="4" name="Slide Number Placeholder 3"/>
          <p:cNvSpPr>
            <a:spLocks noGrp="1"/>
          </p:cNvSpPr>
          <p:nvPr>
            <p:ph type="sldNum" sz="quarter" idx="10"/>
          </p:nvPr>
        </p:nvSpPr>
        <p:spPr/>
        <p:txBody>
          <a:bodyPr/>
          <a:lstStyle/>
          <a:p>
            <a:fld id="{29A68239-7D01-144A-B537-13C6FF65142F}" type="slidenum">
              <a:rPr lang="en-US" smtClean="0"/>
              <a:t>17</a:t>
            </a:fld>
            <a:endParaRPr lang="en-US"/>
          </a:p>
        </p:txBody>
      </p:sp>
    </p:spTree>
    <p:extLst>
      <p:ext uri="{BB962C8B-B14F-4D97-AF65-F5344CB8AC3E}">
        <p14:creationId xmlns:p14="http://schemas.microsoft.com/office/powerpoint/2010/main" val="1923032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Re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638504" y="890545"/>
            <a:ext cx="7946284" cy="3395207"/>
          </a:xfrm>
          <a:prstGeom prst="rect">
            <a:avLst/>
          </a:prstGeom>
        </p:spPr>
        <p:txBody>
          <a:bodyPr>
            <a:noAutofit/>
          </a:bodyPr>
          <a:lstStyle>
            <a:lvl1pPr marL="0" indent="0" algn="l">
              <a:lnSpc>
                <a:spcPct val="80000"/>
              </a:lnSpc>
              <a:spcBef>
                <a:spcPts val="1950"/>
              </a:spcBef>
              <a:buNone/>
              <a:defRPr sz="6000" b="0" i="0" cap="all" normalizeH="0" baseline="0">
                <a:solidFill>
                  <a:schemeClr val="bg2">
                    <a:lumMod val="10000"/>
                  </a:schemeClr>
                </a:solidFill>
                <a:latin typeface="Proxima Nova Extrabold"/>
                <a:cs typeface="DIN-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a:t>
            </a:r>
            <a:br>
              <a:rPr lang="en-US" dirty="0"/>
            </a:br>
            <a:r>
              <a:rPr lang="en-US" dirty="0"/>
              <a:t>HEADLINE will </a:t>
            </a:r>
            <a:br>
              <a:rPr lang="en-US" dirty="0"/>
            </a:br>
            <a:r>
              <a:rPr lang="en-US" dirty="0"/>
              <a:t>go here</a:t>
            </a:r>
          </a:p>
        </p:txBody>
      </p:sp>
      <p:sp>
        <p:nvSpPr>
          <p:cNvPr id="7" name="Title 1"/>
          <p:cNvSpPr txBox="1">
            <a:spLocks noChangeAspect="1"/>
          </p:cNvSpPr>
          <p:nvPr userDrawn="1"/>
        </p:nvSpPr>
        <p:spPr>
          <a:xfrm>
            <a:off x="638503" y="544213"/>
            <a:ext cx="8249310" cy="286232"/>
          </a:xfrm>
          <a:prstGeom prst="rect">
            <a:avLst/>
          </a:prstGeom>
        </p:spPr>
        <p:txBody>
          <a:bodyPr vert="horz" wrap="square" lIns="91440" tIns="45720" rIns="91440" bIns="45720" rtlCol="0" anchor="t" anchorCtr="0">
            <a:spAutoFit/>
          </a:bodyPr>
          <a:lstStyle>
            <a:lvl1pPr algn="l" defTabSz="685800" rtl="0" eaLnBrk="1" latinLnBrk="0" hangingPunct="1">
              <a:lnSpc>
                <a:spcPct val="90000"/>
              </a:lnSpc>
              <a:spcBef>
                <a:spcPct val="0"/>
              </a:spcBef>
              <a:buNone/>
              <a:defRPr sz="1400" b="0" i="0" kern="1200" cap="all" baseline="0">
                <a:solidFill>
                  <a:schemeClr val="bg1"/>
                </a:solidFill>
                <a:latin typeface="Proxima Nova Regular" charset="0"/>
                <a:ea typeface="+mj-ea"/>
                <a:cs typeface="Proxima Nova Light"/>
              </a:defRPr>
            </a:lvl1pPr>
          </a:lstStyle>
          <a:p>
            <a:r>
              <a:rPr lang="en-US" baseline="0" dirty="0" err="1">
                <a:solidFill>
                  <a:schemeClr val="tx1"/>
                </a:solidFill>
                <a:latin typeface="Proxima Nova Extrabold" charset="0"/>
              </a:rPr>
              <a:t>InstructureCon</a:t>
            </a:r>
            <a:r>
              <a:rPr lang="en-US" baseline="0" dirty="0">
                <a:solidFill>
                  <a:schemeClr val="tx1"/>
                </a:solidFill>
                <a:latin typeface="Proxima Nova Extrabold" charset="0"/>
              </a:rPr>
              <a:t> 2019</a:t>
            </a:r>
          </a:p>
        </p:txBody>
      </p:sp>
    </p:spTree>
    <p:extLst>
      <p:ext uri="{BB962C8B-B14F-4D97-AF65-F5344CB8AC3E}">
        <p14:creationId xmlns:p14="http://schemas.microsoft.com/office/powerpoint/2010/main" val="204600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Colo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480"/>
            <a:ext cx="7619967" cy="687508"/>
          </a:xfrm>
          <a:prstGeom prst="rect">
            <a:avLst/>
          </a:prstGeom>
        </p:spPr>
        <p:txBody>
          <a:bodyPr>
            <a:normAutofit/>
          </a:bodyPr>
          <a:lstStyle>
            <a:lvl1pPr algn="l">
              <a:defRPr sz="3500" b="0" i="0" baseline="0">
                <a:solidFill>
                  <a:srgbClr val="D94D20"/>
                </a:solidFill>
                <a:latin typeface="Proxima Nova Extrabold" charset="0"/>
                <a:cs typeface="Proxima Nova Thin"/>
              </a:defRPr>
            </a:lvl1pPr>
          </a:lstStyle>
          <a:p>
            <a:r>
              <a:rPr lang="en-US" dirty="0"/>
              <a:t>SLIDE TITLE</a:t>
            </a:r>
          </a:p>
        </p:txBody>
      </p:sp>
      <p:sp>
        <p:nvSpPr>
          <p:cNvPr id="3" name="Content Placeholder 2"/>
          <p:cNvSpPr>
            <a:spLocks noGrp="1"/>
          </p:cNvSpPr>
          <p:nvPr>
            <p:ph sz="half" idx="1" hasCustomPrompt="1"/>
          </p:nvPr>
        </p:nvSpPr>
        <p:spPr>
          <a:xfrm>
            <a:off x="457200" y="1200647"/>
            <a:ext cx="7619967" cy="1877113"/>
          </a:xfrm>
          <a:prstGeom prst="rect">
            <a:avLst/>
          </a:prstGeom>
        </p:spPr>
        <p:txBody>
          <a:bodyPr/>
          <a:lstStyle>
            <a:lvl1pPr marL="0" indent="0">
              <a:lnSpc>
                <a:spcPct val="130000"/>
              </a:lnSpc>
              <a:buNone/>
              <a:defRPr sz="1600" b="0" i="0" baseline="0">
                <a:solidFill>
                  <a:srgbClr val="3C3C3B"/>
                </a:solidFill>
                <a:latin typeface="Proxima Nova Regular" charset="0"/>
                <a:cs typeface="Proxima Nova Light"/>
              </a:defRPr>
            </a:lvl1pPr>
            <a:lvl2pPr>
              <a:defRPr sz="1600" b="0" i="0">
                <a:solidFill>
                  <a:srgbClr val="323C41"/>
                </a:solidFill>
                <a:latin typeface="Proxima Nova Light"/>
                <a:cs typeface="Proxima Nova Light"/>
              </a:defRPr>
            </a:lvl2pPr>
            <a:lvl3pPr>
              <a:defRPr sz="1600" b="0" i="0">
                <a:solidFill>
                  <a:srgbClr val="323C41"/>
                </a:solidFill>
                <a:latin typeface="Proxima Nova Light"/>
                <a:cs typeface="Proxima Nova Light"/>
              </a:defRPr>
            </a:lvl3pPr>
            <a:lvl4pPr>
              <a:defRPr sz="1600" b="0" i="0">
                <a:solidFill>
                  <a:srgbClr val="323C41"/>
                </a:solidFill>
                <a:latin typeface="Proxima Nova Light"/>
                <a:cs typeface="Proxima Nova Light"/>
              </a:defRPr>
            </a:lvl4pPr>
            <a:lvl5pPr>
              <a:defRPr sz="1600" b="0" i="0">
                <a:solidFill>
                  <a:srgbClr val="323C41"/>
                </a:solidFill>
                <a:latin typeface="Proxima Nova Light"/>
                <a:cs typeface="Proxima Nova Light"/>
              </a:defRPr>
            </a:lvl5pPr>
            <a:lvl6pPr>
              <a:defRPr sz="1800"/>
            </a:lvl6pPr>
            <a:lvl7pPr>
              <a:defRPr sz="1800"/>
            </a:lvl7pPr>
            <a:lvl8pPr>
              <a:defRPr sz="1800"/>
            </a:lvl8pPr>
            <a:lvl9pPr>
              <a:defRPr sz="1800"/>
            </a:lvl9pPr>
          </a:lstStyle>
          <a:p>
            <a:pPr lvl="0"/>
            <a:r>
              <a:rPr lang="en-US" dirty="0"/>
              <a:t>Click to edit text box…</a:t>
            </a:r>
          </a:p>
        </p:txBody>
      </p:sp>
      <p:sp>
        <p:nvSpPr>
          <p:cNvPr id="5" name="Content Placeholder 2"/>
          <p:cNvSpPr>
            <a:spLocks noGrp="1"/>
          </p:cNvSpPr>
          <p:nvPr>
            <p:ph sz="half" idx="11" hasCustomPrompt="1"/>
          </p:nvPr>
        </p:nvSpPr>
        <p:spPr>
          <a:xfrm>
            <a:off x="1279408" y="3077760"/>
            <a:ext cx="6170734" cy="1114176"/>
          </a:xfrm>
          <a:prstGeom prst="rect">
            <a:avLst/>
          </a:prstGeom>
        </p:spPr>
        <p:txBody>
          <a:bodyPr/>
          <a:lstStyle>
            <a:lvl1pPr>
              <a:defRPr sz="1400" b="0" i="0" baseline="0">
                <a:solidFill>
                  <a:srgbClr val="4D4D4C"/>
                </a:solidFill>
                <a:latin typeface="Proxima Nova Semibold"/>
                <a:cs typeface="Proxima Nova Semibold"/>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MAKE ALL BULLET POINTS UPPERCASE</a:t>
            </a:r>
          </a:p>
        </p:txBody>
      </p:sp>
    </p:spTree>
    <p:extLst>
      <p:ext uri="{BB962C8B-B14F-4D97-AF65-F5344CB8AC3E}">
        <p14:creationId xmlns:p14="http://schemas.microsoft.com/office/powerpoint/2010/main" val="171428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Pictures with Captions">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16364" y="981692"/>
            <a:ext cx="3821630" cy="2857211"/>
          </a:xfrm>
          <a:prstGeom prst="rect">
            <a:avLst/>
          </a:prstGeom>
          <a:ln w="57150" cap="rnd" cmpd="sng">
            <a:solidFill>
              <a:schemeClr val="bg1"/>
            </a:solidFill>
          </a:ln>
        </p:spPr>
        <p:txBody>
          <a:bodyPr/>
          <a:lstStyle>
            <a:lvl1pPr marL="0" indent="0">
              <a:buNone/>
              <a:defRPr sz="2000" b="0" i="0">
                <a:solidFill>
                  <a:srgbClr val="006E45"/>
                </a:solidFill>
                <a:latin typeface="Proxima Nova Thin"/>
                <a:cs typeface="Proxima Nova Thi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PHOTO HERE</a:t>
            </a:r>
          </a:p>
        </p:txBody>
      </p:sp>
      <p:sp>
        <p:nvSpPr>
          <p:cNvPr id="4" name="Text Placeholder 3"/>
          <p:cNvSpPr>
            <a:spLocks noGrp="1"/>
          </p:cNvSpPr>
          <p:nvPr>
            <p:ph type="body" sz="half" idx="2" hasCustomPrompt="1"/>
          </p:nvPr>
        </p:nvSpPr>
        <p:spPr>
          <a:xfrm>
            <a:off x="616364" y="3928974"/>
            <a:ext cx="3277179" cy="465668"/>
          </a:xfrm>
          <a:prstGeom prst="rect">
            <a:avLst/>
          </a:prstGeom>
        </p:spPr>
        <p:txBody>
          <a:bodyPr/>
          <a:lstStyle>
            <a:lvl1pPr marL="0" indent="0">
              <a:buNone/>
              <a:defRPr sz="1400" b="0" i="0">
                <a:solidFill>
                  <a:srgbClr val="3C3C3B"/>
                </a:solidFill>
                <a:latin typeface="Proxima Nova Light"/>
                <a:cs typeface="Proxima Nov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box…this section explains the photo</a:t>
            </a:r>
          </a:p>
        </p:txBody>
      </p:sp>
      <p:sp>
        <p:nvSpPr>
          <p:cNvPr id="9" name="Picture Placeholder 2"/>
          <p:cNvSpPr>
            <a:spLocks noGrp="1"/>
          </p:cNvSpPr>
          <p:nvPr>
            <p:ph type="pic" idx="10" hasCustomPrompt="1"/>
          </p:nvPr>
        </p:nvSpPr>
        <p:spPr>
          <a:xfrm>
            <a:off x="4706009" y="981692"/>
            <a:ext cx="3821628" cy="2857211"/>
          </a:xfrm>
          <a:prstGeom prst="rect">
            <a:avLst/>
          </a:prstGeom>
          <a:ln w="57150" cap="rnd" cmpd="sng">
            <a:solidFill>
              <a:schemeClr val="bg1"/>
            </a:solidFill>
          </a:ln>
        </p:spPr>
        <p:txBody>
          <a:bodyPr/>
          <a:lstStyle>
            <a:lvl1pPr marL="0" indent="0">
              <a:buNone/>
              <a:defRPr sz="2000" b="0" i="0">
                <a:solidFill>
                  <a:srgbClr val="006E45"/>
                </a:solidFill>
                <a:latin typeface="Proxima Nova Thin"/>
                <a:cs typeface="Proxima Nova Thi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PHOTO HERE</a:t>
            </a:r>
          </a:p>
        </p:txBody>
      </p:sp>
      <p:sp>
        <p:nvSpPr>
          <p:cNvPr id="10" name="Text Placeholder 3"/>
          <p:cNvSpPr>
            <a:spLocks noGrp="1"/>
          </p:cNvSpPr>
          <p:nvPr>
            <p:ph type="body" sz="half" idx="11" hasCustomPrompt="1"/>
          </p:nvPr>
        </p:nvSpPr>
        <p:spPr>
          <a:xfrm>
            <a:off x="4706009" y="3928974"/>
            <a:ext cx="3277179" cy="465668"/>
          </a:xfrm>
          <a:prstGeom prst="rect">
            <a:avLst/>
          </a:prstGeom>
        </p:spPr>
        <p:txBody>
          <a:bodyPr/>
          <a:lstStyle>
            <a:lvl1pPr marL="0" indent="0">
              <a:buNone/>
              <a:defRPr sz="1400" b="0" i="0">
                <a:solidFill>
                  <a:srgbClr val="3C3C3B"/>
                </a:solidFill>
                <a:latin typeface="Proxima Nova Light"/>
                <a:cs typeface="Proxima Nov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box…this section explains the photo</a:t>
            </a:r>
          </a:p>
        </p:txBody>
      </p:sp>
    </p:spTree>
    <p:extLst>
      <p:ext uri="{BB962C8B-B14F-4D97-AF65-F5344CB8AC3E}">
        <p14:creationId xmlns:p14="http://schemas.microsoft.com/office/powerpoint/2010/main" val="152137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edia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0" hasCustomPrompt="1"/>
          </p:nvPr>
        </p:nvSpPr>
        <p:spPr>
          <a:xfrm>
            <a:off x="578736" y="867103"/>
            <a:ext cx="8005588" cy="2908738"/>
          </a:xfrm>
          <a:prstGeom prst="rect">
            <a:avLst/>
          </a:prstGeom>
          <a:ln w="57150" cap="rnd" cmpd="sng">
            <a:solidFill>
              <a:schemeClr val="bg1"/>
            </a:solidFill>
            <a:prstDash val="solid"/>
            <a:round/>
          </a:ln>
        </p:spPr>
        <p:txBody>
          <a:bodyPr/>
          <a:lstStyle>
            <a:lvl1pPr marL="0" indent="0">
              <a:lnSpc>
                <a:spcPct val="130000"/>
              </a:lnSpc>
              <a:buNone/>
              <a:defRPr sz="1600" b="0" i="0" baseline="0">
                <a:solidFill>
                  <a:srgbClr val="000000"/>
                </a:solidFill>
                <a:latin typeface="Proxima Nova Light"/>
                <a:cs typeface="Proxima Nova Light"/>
              </a:defRPr>
            </a:lvl1pPr>
            <a:lvl2pPr>
              <a:defRPr sz="1600" b="0" i="0">
                <a:solidFill>
                  <a:srgbClr val="323C41"/>
                </a:solidFill>
                <a:latin typeface="Proxima Nova Light"/>
                <a:cs typeface="Proxima Nova Light"/>
              </a:defRPr>
            </a:lvl2pPr>
            <a:lvl3pPr>
              <a:defRPr sz="1600" b="0" i="0">
                <a:solidFill>
                  <a:srgbClr val="323C41"/>
                </a:solidFill>
                <a:latin typeface="Proxima Nova Light"/>
                <a:cs typeface="Proxima Nova Light"/>
              </a:defRPr>
            </a:lvl3pPr>
            <a:lvl4pPr>
              <a:defRPr sz="1600" b="0" i="0">
                <a:solidFill>
                  <a:srgbClr val="323C41"/>
                </a:solidFill>
                <a:latin typeface="Proxima Nova Light"/>
                <a:cs typeface="Proxima Nova Light"/>
              </a:defRPr>
            </a:lvl4pPr>
            <a:lvl5pPr>
              <a:defRPr sz="1600" b="0" i="0">
                <a:solidFill>
                  <a:srgbClr val="323C41"/>
                </a:solidFill>
                <a:latin typeface="Proxima Nova Light"/>
                <a:cs typeface="Proxima Nova Light"/>
              </a:defRPr>
            </a:lvl5pPr>
            <a:lvl6pPr>
              <a:defRPr sz="1800"/>
            </a:lvl6pPr>
            <a:lvl7pPr>
              <a:defRPr sz="1800"/>
            </a:lvl7pPr>
            <a:lvl8pPr>
              <a:defRPr sz="1800"/>
            </a:lvl8pPr>
            <a:lvl9pPr>
              <a:defRPr sz="1800"/>
            </a:lvl9pPr>
          </a:lstStyle>
          <a:p>
            <a:pPr lvl="0"/>
            <a:r>
              <a:rPr lang="en-US" dirty="0"/>
              <a:t>Add media…</a:t>
            </a:r>
          </a:p>
        </p:txBody>
      </p:sp>
    </p:spTree>
    <p:extLst>
      <p:ext uri="{BB962C8B-B14F-4D97-AF65-F5344CB8AC3E}">
        <p14:creationId xmlns:p14="http://schemas.microsoft.com/office/powerpoint/2010/main" val="173638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67103"/>
            <a:ext cx="2949178" cy="1200150"/>
          </a:xfrm>
        </p:spPr>
        <p:txBody>
          <a:bodyPr anchor="b"/>
          <a:lstStyle>
            <a:lvl1pPr>
              <a:defRPr sz="2400" baseline="0">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3887391" y="867103"/>
            <a:ext cx="4629150" cy="369701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67254"/>
            <a:ext cx="2949178" cy="24396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49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with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vl2pPr marL="257175" indent="0">
              <a:buNone/>
              <a:defRPr/>
            </a:lvl2pPr>
            <a:lvl3pPr marL="514350" indent="0">
              <a:buNone/>
              <a:defRPr/>
            </a:lvl3pPr>
            <a:lvl4pPr marL="771525" indent="0">
              <a:buNone/>
              <a:defRPr/>
            </a:lvl4pPr>
            <a:lvl5pPr marL="10287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11907"/>
            <a:ext cx="2133600" cy="273844"/>
          </a:xfrm>
        </p:spPr>
        <p:txBody>
          <a:bodyPr/>
          <a:lstStyle>
            <a:lvl1pPr>
              <a:defRPr sz="563" spc="169"/>
            </a:lvl1pPr>
          </a:lstStyle>
          <a:p>
            <a:fld id="{FE5B6CEA-C3C3-4F9B-9E95-A6F9C22F2C54}" type="slidenum">
              <a:rPr lang="en-US" smtClean="0"/>
              <a:t>‹#›</a:t>
            </a:fld>
            <a:endParaRPr lang="en-US"/>
          </a:p>
        </p:txBody>
      </p:sp>
    </p:spTree>
    <p:extLst>
      <p:ext uri="{BB962C8B-B14F-4D97-AF65-F5344CB8AC3E}">
        <p14:creationId xmlns:p14="http://schemas.microsoft.com/office/powerpoint/2010/main" val="371275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F16D7CA-F50B-E54F-AF84-443D150DA5A3}" type="datetimeFigureOut">
              <a:rPr lang="en-US" smtClean="0"/>
              <a:t>10/10/2022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06BC76-4B2E-9146-A87E-4448D2AEE03D}" type="slidenum">
              <a:rPr lang="en-US" smtClean="0"/>
              <a:t>‹#›</a:t>
            </a:fld>
            <a:endParaRPr lang="en-US"/>
          </a:p>
        </p:txBody>
      </p:sp>
    </p:spTree>
    <p:extLst>
      <p:ext uri="{BB962C8B-B14F-4D97-AF65-F5344CB8AC3E}">
        <p14:creationId xmlns:p14="http://schemas.microsoft.com/office/powerpoint/2010/main" val="48220990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3734" r:id="rId4"/>
    <p:sldLayoutId id="2147483727" r:id="rId5"/>
    <p:sldLayoutId id="2147483735" r:id="rId6"/>
    <p:sldLayoutId id="2147483736"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mailto:mkrol@umd.edu" TargetMode="External"/><Relationship Id="rId2" Type="http://schemas.openxmlformats.org/officeDocument/2006/relationships/hyperlink" Target="mailto:abiller@umd.edu"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mailto:mclark19@umd.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Heading">
            <a:extLst>
              <a:ext uri="{FF2B5EF4-FFF2-40B4-BE49-F238E27FC236}">
                <a16:creationId xmlns:a16="http://schemas.microsoft.com/office/drawing/2014/main" id="{3E4BAAB6-BAC5-2045-BD51-3BFDF132D146}"/>
              </a:ext>
            </a:extLst>
          </p:cNvPr>
          <p:cNvSpPr>
            <a:spLocks noGrp="1"/>
          </p:cNvSpPr>
          <p:nvPr>
            <p:ph type="subTitle" idx="1"/>
          </p:nvPr>
        </p:nvSpPr>
        <p:spPr>
          <a:xfrm>
            <a:off x="638504" y="890546"/>
            <a:ext cx="7946284" cy="2672462"/>
          </a:xfrm>
        </p:spPr>
        <p:txBody>
          <a:bodyPr/>
          <a:lstStyle/>
          <a:p>
            <a:r>
              <a:rPr lang="en-US" dirty="0"/>
              <a:t>Surfing learning analytics on canvas without wiping out</a:t>
            </a:r>
          </a:p>
        </p:txBody>
      </p:sp>
      <p:sp>
        <p:nvSpPr>
          <p:cNvPr id="12" name="TextBox 1"/>
          <p:cNvSpPr txBox="1"/>
          <p:nvPr/>
        </p:nvSpPr>
        <p:spPr>
          <a:xfrm>
            <a:off x="6488958" y="4183137"/>
            <a:ext cx="2228665" cy="258532"/>
          </a:xfrm>
          <a:prstGeom prst="rect">
            <a:avLst/>
          </a:prstGeom>
        </p:spPr>
        <p:txBody>
          <a:bodyPr vert="horz" wrap="square" lIns="91440" tIns="45720" rIns="91440" bIns="45720" rtlCol="0" anchor="t" anchorCtr="0">
            <a:spAutoFit/>
          </a:bodyPr>
          <a:lstStyle/>
          <a:p>
            <a:pPr marL="0" marR="0" indent="0" algn="r" defTabSz="685800" rtl="0" eaLnBrk="1" fontAlgn="auto" latinLnBrk="0" hangingPunct="1">
              <a:lnSpc>
                <a:spcPct val="90000"/>
              </a:lnSpc>
              <a:spcBef>
                <a:spcPct val="0"/>
              </a:spcBef>
              <a:spcAft>
                <a:spcPts val="0"/>
              </a:spcAft>
              <a:buClrTx/>
              <a:buSzTx/>
              <a:buFontTx/>
              <a:buNone/>
              <a:tabLst/>
            </a:pPr>
            <a:r>
              <a:rPr lang="en-US" sz="1200" b="0" i="0" kern="1200" cap="none" baseline="0" dirty="0">
                <a:latin typeface="Proxima Nova Extrabold" charset="0"/>
                <a:ea typeface="+mj-ea"/>
                <a:cs typeface="Proxima Nova Light"/>
              </a:rPr>
              <a:t>PRESENTATION BY:</a:t>
            </a:r>
          </a:p>
        </p:txBody>
      </p:sp>
      <p:sp>
        <p:nvSpPr>
          <p:cNvPr id="13" name="TextBox 2"/>
          <p:cNvSpPr txBox="1"/>
          <p:nvPr/>
        </p:nvSpPr>
        <p:spPr>
          <a:xfrm>
            <a:off x="4219414" y="4389121"/>
            <a:ext cx="4523699" cy="313932"/>
          </a:xfrm>
          <a:prstGeom prst="rect">
            <a:avLst/>
          </a:prstGeom>
        </p:spPr>
        <p:txBody>
          <a:bodyPr vert="horz" wrap="square" lIns="91440" tIns="45720" rIns="91440" bIns="45720" rtlCol="0" anchor="t" anchorCtr="0">
            <a:spAutoFit/>
          </a:bodyPr>
          <a:lstStyle/>
          <a:p>
            <a:pPr marL="0" marR="0" indent="0" algn="r" defTabSz="685800" rtl="0" eaLnBrk="1" fontAlgn="auto" latinLnBrk="0" hangingPunct="1">
              <a:lnSpc>
                <a:spcPct val="90000"/>
              </a:lnSpc>
              <a:spcBef>
                <a:spcPct val="0"/>
              </a:spcBef>
              <a:spcAft>
                <a:spcPts val="0"/>
              </a:spcAft>
              <a:buClrTx/>
              <a:buSzTx/>
              <a:buFontTx/>
              <a:buNone/>
              <a:tabLst/>
            </a:pPr>
            <a:r>
              <a:rPr lang="en-US" sz="1600" b="0" i="0" kern="1200" cap="none" baseline="0" dirty="0">
                <a:latin typeface="Proxima Nova Extrabold" charset="0"/>
                <a:ea typeface="+mj-ea"/>
                <a:cs typeface="Proxima Nova Light"/>
              </a:rPr>
              <a:t>Martyn Clark, PhD | </a:t>
            </a:r>
            <a:r>
              <a:rPr lang="en-US" sz="1600" dirty="0">
                <a:latin typeface="Proxima Nova Extrabold" charset="0"/>
                <a:ea typeface="+mj-ea"/>
                <a:cs typeface="Proxima Nova Light"/>
              </a:rPr>
              <a:t>Alia Lancaster, PhD</a:t>
            </a:r>
            <a:endParaRPr lang="en-US" sz="1600" b="0" i="0" kern="1200" cap="none" baseline="0" dirty="0">
              <a:latin typeface="Proxima Nova Extrabold" charset="0"/>
              <a:ea typeface="+mj-ea"/>
              <a:cs typeface="Proxima Nova Light"/>
            </a:endParaRPr>
          </a:p>
        </p:txBody>
      </p:sp>
    </p:spTree>
    <p:extLst>
      <p:ext uri="{BB962C8B-B14F-4D97-AF65-F5344CB8AC3E}">
        <p14:creationId xmlns:p14="http://schemas.microsoft.com/office/powerpoint/2010/main" val="1720199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11" name="Picture 2" descr="Heatmap of views in the ELMS-Canvas course space by individual students over the semester. For ENES 140. There were more views on assignment due dates.">
            <a:extLst>
              <a:ext uri="{FF2B5EF4-FFF2-40B4-BE49-F238E27FC236}">
                <a16:creationId xmlns:a16="http://schemas.microsoft.com/office/drawing/2014/main" id="{1474C7EE-0EFB-074F-AB6F-7B7451F87142}"/>
              </a:ext>
            </a:extLst>
          </p:cNvPr>
          <p:cNvPicPr>
            <a:picLocks noChangeAspect="1"/>
          </p:cNvPicPr>
          <p:nvPr/>
        </p:nvPicPr>
        <p:blipFill>
          <a:blip r:embed="rId4"/>
          <a:stretch>
            <a:fillRect/>
          </a:stretch>
        </p:blipFill>
        <p:spPr>
          <a:xfrm>
            <a:off x="1035050" y="379642"/>
            <a:ext cx="7073900" cy="4597400"/>
          </a:xfrm>
          <a:prstGeom prst="rect">
            <a:avLst/>
          </a:prstGeom>
        </p:spPr>
      </p:pic>
    </p:spTree>
    <p:extLst>
      <p:ext uri="{BB962C8B-B14F-4D97-AF65-F5344CB8AC3E}">
        <p14:creationId xmlns:p14="http://schemas.microsoft.com/office/powerpoint/2010/main" val="244850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txBox="1">
            <a:spLocks/>
          </p:cNvSpPr>
          <p:nvPr/>
        </p:nvSpPr>
        <p:spPr>
          <a:xfrm>
            <a:off x="457200" y="457480"/>
            <a:ext cx="7619967" cy="687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500" dirty="0">
                <a:solidFill>
                  <a:srgbClr val="D94D20"/>
                </a:solidFill>
                <a:latin typeface="Proxima Nova Extrabold" charset="0"/>
                <a:cs typeface="Proxima Nova Thin"/>
              </a:rPr>
              <a:t>Statistics and research methods</a:t>
            </a:r>
          </a:p>
        </p:txBody>
      </p:sp>
      <p:pic>
        <p:nvPicPr>
          <p:cNvPr id="5"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2" name="Textbody"/>
          <p:cNvSpPr>
            <a:spLocks noGrp="1"/>
          </p:cNvSpPr>
          <p:nvPr>
            <p:ph idx="4294967295"/>
          </p:nvPr>
        </p:nvSpPr>
        <p:spPr>
          <a:xfrm>
            <a:off x="457200" y="1098922"/>
            <a:ext cx="8075755" cy="3325734"/>
          </a:xfrm>
          <a:prstGeom prst="rect">
            <a:avLst/>
          </a:prstGeom>
        </p:spPr>
        <p:txBody>
          <a:bodyPr>
            <a:normAutofit lnSpcReduction="10000"/>
          </a:bodyPr>
          <a:lstStyle/>
          <a:p>
            <a:pPr marL="514350" indent="-514350">
              <a:lnSpc>
                <a:spcPct val="120000"/>
              </a:lnSpc>
              <a:buFont typeface="+mj-lt"/>
              <a:buAutoNum type="arabicPeriod"/>
            </a:pPr>
            <a:r>
              <a:rPr lang="en-US" sz="3000" dirty="0">
                <a:solidFill>
                  <a:srgbClr val="3C3C3B"/>
                </a:solidFill>
                <a:latin typeface="Proxima Nova Regular" charset="0"/>
                <a:cs typeface="Proxima Nova Light"/>
              </a:rPr>
              <a:t>Partnered with instructor and other researchers</a:t>
            </a:r>
          </a:p>
          <a:p>
            <a:pPr marL="514350" indent="-514350">
              <a:lnSpc>
                <a:spcPct val="120000"/>
              </a:lnSpc>
              <a:buFont typeface="+mj-lt"/>
              <a:buAutoNum type="arabicPeriod"/>
            </a:pPr>
            <a:r>
              <a:rPr lang="en-US" sz="3000" dirty="0">
                <a:solidFill>
                  <a:srgbClr val="3C3C3B"/>
                </a:solidFill>
                <a:latin typeface="Proxima Nova Regular" charset="0"/>
                <a:cs typeface="Proxima Nova Light"/>
              </a:rPr>
              <a:t>Students took cognitive aptitude battery </a:t>
            </a:r>
          </a:p>
          <a:p>
            <a:pPr marL="514350" indent="-514350">
              <a:lnSpc>
                <a:spcPct val="120000"/>
              </a:lnSpc>
              <a:buFont typeface="+mj-lt"/>
              <a:buAutoNum type="arabicPeriod"/>
            </a:pPr>
            <a:r>
              <a:rPr lang="en-US" sz="3000" b="1" dirty="0">
                <a:solidFill>
                  <a:srgbClr val="3C3C3B"/>
                </a:solidFill>
                <a:latin typeface="Proxima Nova Regular" charset="0"/>
                <a:cs typeface="Proxima Nova Light"/>
              </a:rPr>
              <a:t>Challenge</a:t>
            </a:r>
            <a:r>
              <a:rPr lang="en-US" sz="3000" dirty="0">
                <a:solidFill>
                  <a:srgbClr val="3C3C3B"/>
                </a:solidFill>
                <a:latin typeface="Proxima Nova Regular" charset="0"/>
                <a:cs typeface="Proxima Nova Light"/>
              </a:rPr>
              <a:t>: Empirically examine individual differences in cognitive processes, LMS usage, and learning outcomes</a:t>
            </a:r>
          </a:p>
          <a:p>
            <a:endParaRPr lang="en-US" dirty="0"/>
          </a:p>
          <a:p>
            <a:endParaRPr lang="en-US" dirty="0"/>
          </a:p>
          <a:p>
            <a:pPr lvl="1"/>
            <a:endParaRPr lang="en-US" dirty="0"/>
          </a:p>
        </p:txBody>
      </p:sp>
      <p:sp>
        <p:nvSpPr>
          <p:cNvPr id="3" name="Caption"/>
          <p:cNvSpPr/>
          <p:nvPr/>
        </p:nvSpPr>
        <p:spPr>
          <a:xfrm>
            <a:off x="426990" y="4512276"/>
            <a:ext cx="8429624" cy="461665"/>
          </a:xfrm>
          <a:prstGeom prst="rect">
            <a:avLst/>
          </a:prstGeom>
        </p:spPr>
        <p:txBody>
          <a:bodyPr wrap="square">
            <a:spAutoFit/>
          </a:bodyPr>
          <a:lstStyle/>
          <a:p>
            <a:r>
              <a:rPr lang="en-US" sz="1200" dirty="0" err="1"/>
              <a:t>Linck</a:t>
            </a:r>
            <a:r>
              <a:rPr lang="en-US" sz="1200" dirty="0"/>
              <a:t>, J., Tomlinson, T., Masters, M., Lancaster, A., Clark, M., &amp; </a:t>
            </a:r>
            <a:r>
              <a:rPr lang="en-US" sz="1200" dirty="0" err="1"/>
              <a:t>Balass</a:t>
            </a:r>
            <a:r>
              <a:rPr lang="en-US" sz="1200" dirty="0"/>
              <a:t>, M. (2019). Examining the Relationship Between Executive Control and Student Learning Behaviors. Paper presented at </a:t>
            </a:r>
            <a:r>
              <a:rPr lang="en-US" sz="1200" dirty="0" err="1"/>
              <a:t>Psychonomics</a:t>
            </a:r>
            <a:r>
              <a:rPr lang="en-US" sz="1200" dirty="0"/>
              <a:t>.</a:t>
            </a:r>
            <a:endParaRPr lang="en-US" sz="1100" dirty="0"/>
          </a:p>
        </p:txBody>
      </p:sp>
    </p:spTree>
    <p:extLst>
      <p:ext uri="{BB962C8B-B14F-4D97-AF65-F5344CB8AC3E}">
        <p14:creationId xmlns:p14="http://schemas.microsoft.com/office/powerpoint/2010/main" val="255188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2" name="Picture 1" descr="Screenshot of PSYC 200 Syllabus page"/>
          <p:cNvPicPr>
            <a:picLocks noChangeAspect="1"/>
          </p:cNvPicPr>
          <p:nvPr/>
        </p:nvPicPr>
        <p:blipFill>
          <a:blip r:embed="rId5"/>
          <a:stretch>
            <a:fillRect/>
          </a:stretch>
        </p:blipFill>
        <p:spPr>
          <a:xfrm>
            <a:off x="228601" y="371812"/>
            <a:ext cx="6348069" cy="3542379"/>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descr="Screenshot of PSYC 200 modules&#10;"/>
          <p:cNvPicPr>
            <a:picLocks noChangeAspect="1"/>
          </p:cNvPicPr>
          <p:nvPr/>
        </p:nvPicPr>
        <p:blipFill rotWithShape="1">
          <a:blip r:embed="rId6"/>
          <a:srcRect b="29238"/>
          <a:stretch/>
        </p:blipFill>
        <p:spPr>
          <a:xfrm>
            <a:off x="1913860" y="1607742"/>
            <a:ext cx="5934741" cy="323930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74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7" name="Picture 2" descr="PSYC 200’ students’ analytics &#10;">
            <a:extLst>
              <a:ext uri="{FF2B5EF4-FFF2-40B4-BE49-F238E27FC236}">
                <a16:creationId xmlns:a16="http://schemas.microsoft.com/office/drawing/2014/main" id="{8E36C764-804B-734D-BBFA-15A49CE9BB7C}"/>
              </a:ext>
            </a:extLst>
          </p:cNvPr>
          <p:cNvPicPr>
            <a:picLocks noChangeAspect="1"/>
          </p:cNvPicPr>
          <p:nvPr/>
        </p:nvPicPr>
        <p:blipFill>
          <a:blip r:embed="rId5"/>
          <a:stretch>
            <a:fillRect/>
          </a:stretch>
        </p:blipFill>
        <p:spPr>
          <a:xfrm>
            <a:off x="0" y="501870"/>
            <a:ext cx="9144000" cy="4139760"/>
          </a:xfrm>
          <a:prstGeom prst="rect">
            <a:avLst/>
          </a:prstGeom>
        </p:spPr>
      </p:pic>
    </p:spTree>
    <p:extLst>
      <p:ext uri="{BB962C8B-B14F-4D97-AF65-F5344CB8AC3E}">
        <p14:creationId xmlns:p14="http://schemas.microsoft.com/office/powerpoint/2010/main" val="4280621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7" name="Picture 2" descr="Screenshot of PSYC 200 student page&#10;">
            <a:extLst>
              <a:ext uri="{FF2B5EF4-FFF2-40B4-BE49-F238E27FC236}">
                <a16:creationId xmlns:a16="http://schemas.microsoft.com/office/drawing/2014/main" id="{8A17427E-A369-5543-A5E7-2BF791CD91B4}"/>
              </a:ext>
            </a:extLst>
          </p:cNvPr>
          <p:cNvPicPr>
            <a:picLocks noChangeAspect="1"/>
          </p:cNvPicPr>
          <p:nvPr/>
        </p:nvPicPr>
        <p:blipFill>
          <a:blip r:embed="rId4"/>
          <a:stretch>
            <a:fillRect/>
          </a:stretch>
        </p:blipFill>
        <p:spPr>
          <a:xfrm>
            <a:off x="0" y="708422"/>
            <a:ext cx="9144000" cy="3726656"/>
          </a:xfrm>
          <a:prstGeom prst="rect">
            <a:avLst/>
          </a:prstGeom>
        </p:spPr>
      </p:pic>
    </p:spTree>
    <p:extLst>
      <p:ext uri="{BB962C8B-B14F-4D97-AF65-F5344CB8AC3E}">
        <p14:creationId xmlns:p14="http://schemas.microsoft.com/office/powerpoint/2010/main" val="2403651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30" name="Textbody1"/>
          <p:cNvSpPr/>
          <p:nvPr/>
        </p:nvSpPr>
        <p:spPr>
          <a:xfrm>
            <a:off x="1080806" y="428721"/>
            <a:ext cx="6982389" cy="369332"/>
          </a:xfrm>
          <a:prstGeom prst="rect">
            <a:avLst/>
          </a:prstGeom>
        </p:spPr>
        <p:txBody>
          <a:bodyPr wrap="square">
            <a:spAutoFit/>
          </a:bodyPr>
          <a:lstStyle/>
          <a:p>
            <a:pPr algn="ctr"/>
            <a:r>
              <a:rPr lang="en-US" dirty="0">
                <a:solidFill>
                  <a:schemeClr val="tx1">
                    <a:lumMod val="75000"/>
                    <a:lumOff val="25000"/>
                  </a:schemeClr>
                </a:solidFill>
                <a:latin typeface="Proxima Nova Regular"/>
              </a:rPr>
              <a:t>(Dr. Tracy Tomlinson, </a:t>
            </a:r>
            <a:r>
              <a:rPr lang="en-US" dirty="0" err="1">
                <a:solidFill>
                  <a:schemeClr val="tx1">
                    <a:lumMod val="75000"/>
                    <a:lumOff val="25000"/>
                  </a:schemeClr>
                </a:solidFill>
                <a:latin typeface="Proxima Nova Regular"/>
              </a:rPr>
              <a:t>Psyc</a:t>
            </a:r>
            <a:r>
              <a:rPr lang="en-US" dirty="0">
                <a:solidFill>
                  <a:schemeClr val="tx1">
                    <a:lumMod val="75000"/>
                    <a:lumOff val="25000"/>
                  </a:schemeClr>
                </a:solidFill>
                <a:latin typeface="Proxima Nova Regular"/>
              </a:rPr>
              <a:t> 200 &amp; 300, n = 44 &amp; 48)</a:t>
            </a:r>
          </a:p>
        </p:txBody>
      </p:sp>
      <p:pic>
        <p:nvPicPr>
          <p:cNvPr id="4" name="Picture 2" descr="Icons indicating that LMS usage  does not predict to final grades&#10;">
            <a:extLst>
              <a:ext uri="{FF2B5EF4-FFF2-40B4-BE49-F238E27FC236}">
                <a16:creationId xmlns:a16="http://schemas.microsoft.com/office/drawing/2014/main" id="{DF43E2FE-D43E-C441-BD86-31B3BC9AD001}"/>
              </a:ext>
            </a:extLst>
          </p:cNvPr>
          <p:cNvPicPr>
            <a:picLocks noChangeAspect="1"/>
          </p:cNvPicPr>
          <p:nvPr/>
        </p:nvPicPr>
        <p:blipFill>
          <a:blip r:embed="rId4"/>
          <a:stretch>
            <a:fillRect/>
          </a:stretch>
        </p:blipFill>
        <p:spPr>
          <a:xfrm>
            <a:off x="2936655" y="1005473"/>
            <a:ext cx="3479800" cy="965200"/>
          </a:xfrm>
          <a:prstGeom prst="rect">
            <a:avLst/>
          </a:prstGeom>
        </p:spPr>
      </p:pic>
      <p:sp>
        <p:nvSpPr>
          <p:cNvPr id="16" name="Textbody2"/>
          <p:cNvSpPr>
            <a:spLocks noGrp="1"/>
          </p:cNvSpPr>
          <p:nvPr>
            <p:ph idx="4294967295"/>
          </p:nvPr>
        </p:nvSpPr>
        <p:spPr>
          <a:xfrm>
            <a:off x="638175" y="2037451"/>
            <a:ext cx="7867650" cy="825500"/>
          </a:xfrm>
          <a:prstGeom prst="rect">
            <a:avLst/>
          </a:prstGeom>
        </p:spPr>
        <p:txBody>
          <a:bodyPr>
            <a:normAutofit/>
          </a:bodyPr>
          <a:lstStyle/>
          <a:p>
            <a:pPr algn="ctr"/>
            <a:r>
              <a:rPr lang="en-US" dirty="0">
                <a:latin typeface="Proxima Nova Regular"/>
              </a:rPr>
              <a:t>Simple measures of amount of LMS usage </a:t>
            </a:r>
            <a:r>
              <a:rPr lang="en-US" dirty="0">
                <a:solidFill>
                  <a:srgbClr val="C00000"/>
                </a:solidFill>
                <a:latin typeface="Proxima Nova Regular"/>
              </a:rPr>
              <a:t>unrelated </a:t>
            </a:r>
            <a:r>
              <a:rPr lang="en-US" dirty="0">
                <a:latin typeface="Proxima Nova Regular"/>
              </a:rPr>
              <a:t>to Final Course Grades </a:t>
            </a:r>
          </a:p>
        </p:txBody>
      </p:sp>
      <p:pic>
        <p:nvPicPr>
          <p:cNvPr id="6" name="Picture 3" descr="Icons representing that cognitive processes were not related to the amount of LMS usage&#10;">
            <a:extLst>
              <a:ext uri="{FF2B5EF4-FFF2-40B4-BE49-F238E27FC236}">
                <a16:creationId xmlns:a16="http://schemas.microsoft.com/office/drawing/2014/main" id="{8C261D0E-5D39-2549-A491-363591022A17}"/>
              </a:ext>
            </a:extLst>
          </p:cNvPr>
          <p:cNvPicPr>
            <a:picLocks noChangeAspect="1"/>
          </p:cNvPicPr>
          <p:nvPr/>
        </p:nvPicPr>
        <p:blipFill>
          <a:blip r:embed="rId5"/>
          <a:stretch>
            <a:fillRect/>
          </a:stretch>
        </p:blipFill>
        <p:spPr>
          <a:xfrm>
            <a:off x="2974755" y="2832332"/>
            <a:ext cx="3441700" cy="825500"/>
          </a:xfrm>
          <a:prstGeom prst="rect">
            <a:avLst/>
          </a:prstGeom>
        </p:spPr>
      </p:pic>
      <p:sp>
        <p:nvSpPr>
          <p:cNvPr id="21" name="textbody3">
            <a:extLst>
              <a:ext uri="{FF2B5EF4-FFF2-40B4-BE49-F238E27FC236}">
                <a16:creationId xmlns:a16="http://schemas.microsoft.com/office/drawing/2014/main" id="{E359B9FA-6290-C344-BE70-93FAC66571FD}"/>
              </a:ext>
            </a:extLst>
          </p:cNvPr>
          <p:cNvSpPr txBox="1">
            <a:spLocks/>
          </p:cNvSpPr>
          <p:nvPr/>
        </p:nvSpPr>
        <p:spPr>
          <a:xfrm>
            <a:off x="671231" y="3706459"/>
            <a:ext cx="7867650" cy="43156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dirty="0">
                <a:latin typeface="Proxima Nova Regular"/>
              </a:rPr>
              <a:t>Cognitive processes </a:t>
            </a:r>
            <a:r>
              <a:rPr lang="en-US" dirty="0">
                <a:solidFill>
                  <a:srgbClr val="C00000"/>
                </a:solidFill>
                <a:latin typeface="Proxima Nova Regular"/>
              </a:rPr>
              <a:t>unrelated </a:t>
            </a:r>
            <a:r>
              <a:rPr lang="en-US" dirty="0">
                <a:latin typeface="Proxima Nova Regular"/>
              </a:rPr>
              <a:t>to amount of LMS usage </a:t>
            </a:r>
          </a:p>
          <a:p>
            <a:endParaRPr lang="en-US" dirty="0"/>
          </a:p>
        </p:txBody>
      </p:sp>
    </p:spTree>
    <p:extLst>
      <p:ext uri="{BB962C8B-B14F-4D97-AF65-F5344CB8AC3E}">
        <p14:creationId xmlns:p14="http://schemas.microsoft.com/office/powerpoint/2010/main" val="255741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15" name="Textbody1"/>
          <p:cNvSpPr/>
          <p:nvPr/>
        </p:nvSpPr>
        <p:spPr>
          <a:xfrm>
            <a:off x="1080806" y="526698"/>
            <a:ext cx="6982389" cy="369332"/>
          </a:xfrm>
          <a:prstGeom prst="rect">
            <a:avLst/>
          </a:prstGeom>
        </p:spPr>
        <p:txBody>
          <a:bodyPr wrap="square">
            <a:spAutoFit/>
          </a:bodyPr>
          <a:lstStyle/>
          <a:p>
            <a:pPr algn="ctr"/>
            <a:r>
              <a:rPr lang="en-US" dirty="0">
                <a:solidFill>
                  <a:schemeClr val="tx1">
                    <a:lumMod val="75000"/>
                    <a:lumOff val="25000"/>
                  </a:schemeClr>
                </a:solidFill>
                <a:latin typeface="Proxima Nova Regular"/>
              </a:rPr>
              <a:t>(Dr. Tracy Tomlinson, </a:t>
            </a:r>
            <a:r>
              <a:rPr lang="en-US" dirty="0" err="1">
                <a:solidFill>
                  <a:schemeClr val="tx1">
                    <a:lumMod val="75000"/>
                    <a:lumOff val="25000"/>
                  </a:schemeClr>
                </a:solidFill>
                <a:latin typeface="Proxima Nova Regular"/>
              </a:rPr>
              <a:t>Psyc</a:t>
            </a:r>
            <a:r>
              <a:rPr lang="en-US" dirty="0">
                <a:solidFill>
                  <a:schemeClr val="tx1">
                    <a:lumMod val="75000"/>
                    <a:lumOff val="25000"/>
                  </a:schemeClr>
                </a:solidFill>
                <a:latin typeface="Proxima Nova Regular"/>
              </a:rPr>
              <a:t> 200 &amp; 300, n = 44 &amp; 48)</a:t>
            </a:r>
          </a:p>
        </p:txBody>
      </p:sp>
      <p:pic>
        <p:nvPicPr>
          <p:cNvPr id="13" name="Picture 2" descr="Icons representing that while LMS usage were not related to final grades, there were some cognitive measures that did predict final grades.">
            <a:extLst>
              <a:ext uri="{FF2B5EF4-FFF2-40B4-BE49-F238E27FC236}">
                <a16:creationId xmlns:a16="http://schemas.microsoft.com/office/drawing/2014/main" id="{02209791-6CC0-BA40-943C-AE6DFF999751}"/>
              </a:ext>
            </a:extLst>
          </p:cNvPr>
          <p:cNvPicPr>
            <a:picLocks noChangeAspect="1"/>
          </p:cNvPicPr>
          <p:nvPr/>
        </p:nvPicPr>
        <p:blipFill>
          <a:blip r:embed="rId4"/>
          <a:stretch>
            <a:fillRect/>
          </a:stretch>
        </p:blipFill>
        <p:spPr>
          <a:xfrm>
            <a:off x="2977535" y="1023640"/>
            <a:ext cx="3454400" cy="1993900"/>
          </a:xfrm>
          <a:prstGeom prst="rect">
            <a:avLst/>
          </a:prstGeom>
        </p:spPr>
      </p:pic>
      <p:sp>
        <p:nvSpPr>
          <p:cNvPr id="4" name="Textbody 2"/>
          <p:cNvSpPr>
            <a:spLocks noGrp="1"/>
          </p:cNvSpPr>
          <p:nvPr>
            <p:ph idx="4294967295"/>
          </p:nvPr>
        </p:nvSpPr>
        <p:spPr>
          <a:xfrm>
            <a:off x="457200" y="3122910"/>
            <a:ext cx="8229600" cy="1332165"/>
          </a:xfrm>
          <a:prstGeom prst="rect">
            <a:avLst/>
          </a:prstGeom>
        </p:spPr>
        <p:txBody>
          <a:bodyPr>
            <a:normAutofit/>
          </a:bodyPr>
          <a:lstStyle/>
          <a:p>
            <a:pPr algn="ctr"/>
            <a:r>
              <a:rPr lang="en-US" dirty="0">
                <a:latin typeface="Proxima Nova Regular"/>
              </a:rPr>
              <a:t>Final Course Grades </a:t>
            </a:r>
          </a:p>
          <a:p>
            <a:pPr lvl="1" algn="ctr"/>
            <a:r>
              <a:rPr lang="en-US" dirty="0">
                <a:latin typeface="Proxima Nova Regular"/>
              </a:rPr>
              <a:t>Better </a:t>
            </a:r>
            <a:r>
              <a:rPr lang="en-US" dirty="0">
                <a:solidFill>
                  <a:srgbClr val="00B050"/>
                </a:solidFill>
                <a:latin typeface="Proxima Nova Regular"/>
              </a:rPr>
              <a:t>Working Memory (updating) </a:t>
            </a:r>
            <a:r>
              <a:rPr lang="en-US" dirty="0">
                <a:latin typeface="Proxima Nova Regular"/>
              </a:rPr>
              <a:t>and </a:t>
            </a:r>
            <a:r>
              <a:rPr lang="en-US" dirty="0">
                <a:solidFill>
                  <a:srgbClr val="00B050"/>
                </a:solidFill>
                <a:latin typeface="Proxima Nova Regular"/>
              </a:rPr>
              <a:t>Explicit Rule Induction</a:t>
            </a:r>
            <a:r>
              <a:rPr lang="en-US" dirty="0">
                <a:latin typeface="Proxima Nova Regular"/>
              </a:rPr>
              <a:t> related to better outcomes</a:t>
            </a:r>
          </a:p>
          <a:p>
            <a:pPr lvl="1" algn="ctr"/>
            <a:r>
              <a:rPr lang="en-US" dirty="0">
                <a:solidFill>
                  <a:srgbClr val="C00000"/>
                </a:solidFill>
                <a:latin typeface="Proxima Nova Regular"/>
              </a:rPr>
              <a:t>No interactions </a:t>
            </a:r>
            <a:r>
              <a:rPr lang="en-US" dirty="0">
                <a:latin typeface="Proxima Nova Regular"/>
              </a:rPr>
              <a:t>between LMS usage and cognitive processes</a:t>
            </a:r>
          </a:p>
        </p:txBody>
      </p:sp>
    </p:spTree>
    <p:extLst>
      <p:ext uri="{BB962C8B-B14F-4D97-AF65-F5344CB8AC3E}">
        <p14:creationId xmlns:p14="http://schemas.microsoft.com/office/powerpoint/2010/main" val="198650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p:cNvSpPr txBox="1">
            <a:spLocks/>
          </p:cNvSpPr>
          <p:nvPr/>
        </p:nvSpPr>
        <p:spPr>
          <a:xfrm>
            <a:off x="457200" y="457480"/>
            <a:ext cx="7619967" cy="687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500" dirty="0">
                <a:solidFill>
                  <a:srgbClr val="D94D20"/>
                </a:solidFill>
                <a:latin typeface="Proxima Nova Extrabold" charset="0"/>
                <a:cs typeface="Proxima Nova Thin"/>
              </a:rPr>
              <a:t>Professional Writing Program</a:t>
            </a:r>
          </a:p>
        </p:txBody>
      </p:sp>
      <p:pic>
        <p:nvPicPr>
          <p:cNvPr id="4" name="Picture 1"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2" name="Textbody"/>
          <p:cNvSpPr>
            <a:spLocks noGrp="1"/>
          </p:cNvSpPr>
          <p:nvPr>
            <p:ph idx="4294967295"/>
          </p:nvPr>
        </p:nvSpPr>
        <p:spPr>
          <a:xfrm>
            <a:off x="457200" y="1044409"/>
            <a:ext cx="7815736" cy="3674935"/>
          </a:xfrm>
          <a:prstGeom prst="rect">
            <a:avLst/>
          </a:prstGeom>
        </p:spPr>
        <p:txBody>
          <a:bodyPr>
            <a:normAutofit fontScale="85000" lnSpcReduction="20000"/>
          </a:bodyPr>
          <a:lstStyle/>
          <a:p>
            <a:pPr marL="514350" indent="-514350">
              <a:lnSpc>
                <a:spcPct val="130000"/>
              </a:lnSpc>
              <a:buFont typeface="+mj-lt"/>
              <a:buAutoNum type="arabicPeriod"/>
            </a:pPr>
            <a:r>
              <a:rPr lang="en-US" sz="3200" dirty="0">
                <a:solidFill>
                  <a:srgbClr val="3C3C3B"/>
                </a:solidFill>
                <a:latin typeface="Proxima Nova Regular" charset="0"/>
                <a:cs typeface="Proxima Nova Light"/>
              </a:rPr>
              <a:t>14 courses fulfilling Fundamental Studies </a:t>
            </a:r>
            <a:r>
              <a:rPr lang="en-US" sz="3200" dirty="0" err="1">
                <a:solidFill>
                  <a:srgbClr val="3C3C3B"/>
                </a:solidFill>
                <a:latin typeface="Proxima Nova Regular" charset="0"/>
                <a:cs typeface="Proxima Nova Light"/>
              </a:rPr>
              <a:t>GenEd</a:t>
            </a:r>
            <a:r>
              <a:rPr lang="en-US" sz="3200" dirty="0">
                <a:solidFill>
                  <a:srgbClr val="3C3C3B"/>
                </a:solidFill>
                <a:latin typeface="Proxima Nova Regular" charset="0"/>
                <a:cs typeface="Proxima Nova Light"/>
              </a:rPr>
              <a:t> requirements</a:t>
            </a:r>
          </a:p>
          <a:p>
            <a:pPr marL="514350" indent="-514350">
              <a:lnSpc>
                <a:spcPct val="130000"/>
              </a:lnSpc>
              <a:buFont typeface="+mj-lt"/>
              <a:buAutoNum type="arabicPeriod"/>
            </a:pPr>
            <a:r>
              <a:rPr lang="en-US" sz="3200" dirty="0">
                <a:solidFill>
                  <a:srgbClr val="3C3C3B"/>
                </a:solidFill>
                <a:latin typeface="Proxima Nova Regular" charset="0"/>
                <a:cs typeface="Proxima Nova Light"/>
              </a:rPr>
              <a:t>85 instructors, ~ 7,000 students/year</a:t>
            </a:r>
          </a:p>
          <a:p>
            <a:pPr marL="514350" indent="-514350">
              <a:lnSpc>
                <a:spcPct val="130000"/>
              </a:lnSpc>
              <a:buFont typeface="+mj-lt"/>
              <a:buAutoNum type="arabicPeriod"/>
            </a:pPr>
            <a:r>
              <a:rPr lang="en-US" sz="3200" dirty="0">
                <a:solidFill>
                  <a:srgbClr val="3C3C3B"/>
                </a:solidFill>
                <a:latin typeface="Proxima Nova Regular" charset="0"/>
                <a:cs typeface="Proxima Nova Light"/>
              </a:rPr>
              <a:t>Largest courses offered in both face-to-face and asynchronous online formats</a:t>
            </a:r>
          </a:p>
          <a:p>
            <a:pPr marL="514350" indent="-514350">
              <a:lnSpc>
                <a:spcPct val="130000"/>
              </a:lnSpc>
              <a:buFont typeface="+mj-lt"/>
              <a:buAutoNum type="arabicPeriod"/>
            </a:pPr>
            <a:r>
              <a:rPr lang="en-US" sz="3200" b="1" dirty="0">
                <a:solidFill>
                  <a:srgbClr val="3C3C3B"/>
                </a:solidFill>
                <a:latin typeface="Proxima Nova Regular" charset="0"/>
                <a:cs typeface="Proxima Nova Light"/>
              </a:rPr>
              <a:t>Challenge</a:t>
            </a:r>
            <a:r>
              <a:rPr lang="en-US" sz="3200" dirty="0">
                <a:solidFill>
                  <a:srgbClr val="3C3C3B"/>
                </a:solidFill>
                <a:latin typeface="Proxima Nova Regular" charset="0"/>
                <a:cs typeface="Proxima Nova Light"/>
              </a:rPr>
              <a:t>: How to relate course design and learning outcomes to activity in ELMS-Canvas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457200" indent="-45720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4094917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1"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4" name="Picture 2">
            <a:extLst>
              <a:ext uri="{FF2B5EF4-FFF2-40B4-BE49-F238E27FC236}">
                <a16:creationId xmlns:a16="http://schemas.microsoft.com/office/drawing/2014/main" id="{7EA1A70D-D62F-2E47-9B1D-51D1CCF22208}"/>
              </a:ext>
            </a:extLst>
          </p:cNvPr>
          <p:cNvPicPr>
            <a:picLocks noChangeAspect="1"/>
          </p:cNvPicPr>
          <p:nvPr/>
        </p:nvPicPr>
        <p:blipFill>
          <a:blip r:embed="rId5"/>
          <a:stretch>
            <a:fillRect/>
          </a:stretch>
        </p:blipFill>
        <p:spPr>
          <a:xfrm>
            <a:off x="628650" y="317500"/>
            <a:ext cx="8318500" cy="4686300"/>
          </a:xfrm>
          <a:prstGeom prst="rect">
            <a:avLst/>
          </a:prstGeom>
        </p:spPr>
      </p:pic>
    </p:spTree>
    <p:extLst>
      <p:ext uri="{BB962C8B-B14F-4D97-AF65-F5344CB8AC3E}">
        <p14:creationId xmlns:p14="http://schemas.microsoft.com/office/powerpoint/2010/main" val="3720080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1"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3" name="Textbody1"/>
          <p:cNvSpPr>
            <a:spLocks noGrp="1"/>
          </p:cNvSpPr>
          <p:nvPr>
            <p:ph idx="4294967295"/>
          </p:nvPr>
        </p:nvSpPr>
        <p:spPr>
          <a:xfrm>
            <a:off x="457200" y="491794"/>
            <a:ext cx="8229600" cy="4525963"/>
          </a:xfrm>
          <a:prstGeom prst="rect">
            <a:avLst/>
          </a:prstGeom>
        </p:spPr>
        <p:txBody>
          <a:bodyPr>
            <a:normAutofit/>
          </a:bodyPr>
          <a:lstStyle/>
          <a:p>
            <a:pPr marL="0" indent="0">
              <a:buNone/>
            </a:pPr>
            <a:r>
              <a:rPr lang="en-US" b="1" dirty="0">
                <a:latin typeface="Proxima Nova Regular"/>
              </a:rPr>
              <a:t>Statistical Analysis</a:t>
            </a:r>
            <a:r>
              <a:rPr lang="en-US" dirty="0">
                <a:latin typeface="Proxima Nova Regular"/>
              </a:rPr>
              <a:t> (3 sections, n=55)</a:t>
            </a:r>
            <a:endParaRPr lang="en-US" b="1" dirty="0">
              <a:latin typeface="Proxima Nova Regular"/>
            </a:endParaRPr>
          </a:p>
          <a:p>
            <a:pPr marL="0" indent="0">
              <a:buNone/>
            </a:pPr>
            <a:r>
              <a:rPr lang="en-US" dirty="0">
                <a:latin typeface="Proxima Nova Regular"/>
              </a:rPr>
              <a:t>ELMS-Canvas behaviors</a:t>
            </a:r>
          </a:p>
          <a:p>
            <a:r>
              <a:rPr lang="en-US" dirty="0">
                <a:latin typeface="Proxima Nova Regular"/>
              </a:rPr>
              <a:t>Page views</a:t>
            </a:r>
          </a:p>
          <a:p>
            <a:pPr marL="457200" indent="-457200">
              <a:buFont typeface="Arial" panose="020B0604020202020204" pitchFamily="34" charset="0"/>
              <a:buChar char="•"/>
            </a:pPr>
            <a:endParaRPr lang="en-US" sz="1300" dirty="0">
              <a:latin typeface="Proxima Nova Regular"/>
            </a:endParaRPr>
          </a:p>
          <a:p>
            <a:r>
              <a:rPr lang="en-US" dirty="0">
                <a:latin typeface="Proxima Nova Regular"/>
              </a:rPr>
              <a:t>Discussion entries length (characters)</a:t>
            </a:r>
          </a:p>
          <a:p>
            <a:pPr marL="457200" indent="-457200">
              <a:buFont typeface="Arial" panose="020B0604020202020204" pitchFamily="34" charset="0"/>
              <a:buChar char="•"/>
            </a:pPr>
            <a:endParaRPr lang="en-US" dirty="0">
              <a:latin typeface="Proxima Nova Regular"/>
            </a:endParaRPr>
          </a:p>
          <a:p>
            <a:pPr marL="0" indent="0">
              <a:buNone/>
            </a:pPr>
            <a:r>
              <a:rPr lang="en-US" dirty="0">
                <a:latin typeface="Proxima Nova Regular"/>
              </a:rPr>
              <a:t>Learning outcomes</a:t>
            </a:r>
          </a:p>
          <a:p>
            <a:r>
              <a:rPr lang="en-US" dirty="0">
                <a:latin typeface="Proxima Nova Regular"/>
              </a:rPr>
              <a:t>Final grade (%)</a:t>
            </a:r>
          </a:p>
          <a:p>
            <a:r>
              <a:rPr lang="en-US" dirty="0">
                <a:latin typeface="Proxima Nova Regular"/>
              </a:rPr>
              <a:t>Assignment grades (%)</a:t>
            </a:r>
          </a:p>
          <a:p>
            <a:pPr lvl="1"/>
            <a:r>
              <a:rPr lang="en-US" dirty="0">
                <a:latin typeface="Proxima Nova Regular"/>
              </a:rPr>
              <a:t>Assignment 1: Extended definition</a:t>
            </a:r>
          </a:p>
          <a:p>
            <a:pPr lvl="1"/>
            <a:r>
              <a:rPr lang="en-US" dirty="0">
                <a:latin typeface="Proxima Nova Regular"/>
              </a:rPr>
              <a:t>Assignment 2: Proposal</a:t>
            </a:r>
          </a:p>
          <a:p>
            <a:pPr lvl="1"/>
            <a:r>
              <a:rPr lang="en-US" dirty="0">
                <a:latin typeface="Proxima Nova Regular"/>
              </a:rPr>
              <a:t>Assignment 3: Final paper</a:t>
            </a:r>
          </a:p>
        </p:txBody>
      </p:sp>
      <p:pic>
        <p:nvPicPr>
          <p:cNvPr id="7" name="Picture 2" descr="Icon of a computer for page views&#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179" y="1205842"/>
            <a:ext cx="877617" cy="740664"/>
          </a:xfrm>
          <a:prstGeom prst="rect">
            <a:avLst/>
          </a:prstGeom>
        </p:spPr>
      </p:pic>
      <p:pic>
        <p:nvPicPr>
          <p:cNvPr id="4" name="Picture 3" descr="Icon for discussion entries length&#10;"/>
          <p:cNvPicPr>
            <a:picLocks noChangeAspect="1"/>
          </p:cNvPicPr>
          <p:nvPr/>
        </p:nvPicPr>
        <p:blipFill rotWithShape="1">
          <a:blip r:embed="rId6" cstate="print">
            <a:extLst>
              <a:ext uri="{28A0092B-C50C-407E-A947-70E740481C1C}">
                <a14:useLocalDpi xmlns:a14="http://schemas.microsoft.com/office/drawing/2010/main" val="0"/>
              </a:ext>
            </a:extLst>
          </a:blip>
          <a:srcRect b="13001"/>
          <a:stretch/>
        </p:blipFill>
        <p:spPr>
          <a:xfrm>
            <a:off x="5196870" y="1656690"/>
            <a:ext cx="914400" cy="795511"/>
          </a:xfrm>
          <a:prstGeom prst="rect">
            <a:avLst/>
          </a:prstGeom>
        </p:spPr>
      </p:pic>
      <p:cxnSp>
        <p:nvCxnSpPr>
          <p:cNvPr id="5" name="Straight Arrow Connector ">
            <a:extLst>
              <a:ext uri="{C183D7F6-B498-43B3-948B-1728B52AA6E4}">
                <adec:decorative xmlns:adec="http://schemas.microsoft.com/office/drawing/2017/decorative" val="1"/>
              </a:ext>
            </a:extLst>
          </p:cNvPr>
          <p:cNvCxnSpPr/>
          <p:nvPr/>
        </p:nvCxnSpPr>
        <p:spPr>
          <a:xfrm>
            <a:off x="670573" y="1205842"/>
            <a:ext cx="10632" cy="154893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a:xfrm>
            <a:off x="457201" y="457480"/>
            <a:ext cx="4114800" cy="687508"/>
          </a:xfrm>
        </p:spPr>
        <p:txBody>
          <a:bodyPr/>
          <a:lstStyle/>
          <a:p>
            <a:r>
              <a:rPr lang="en-US" dirty="0"/>
              <a:t>Surfing 101</a:t>
            </a:r>
          </a:p>
        </p:txBody>
      </p:sp>
      <p:pic>
        <p:nvPicPr>
          <p:cNvPr id="4" name="Picture 1" descr="Icon of person on a shark&#10;"/>
          <p:cNvPicPr>
            <a:picLocks noChangeAspect="1"/>
          </p:cNvPicPr>
          <p:nvPr/>
        </p:nvPicPr>
        <p:blipFill rotWithShape="1">
          <a:blip r:embed="rId3">
            <a:extLst>
              <a:ext uri="{28A0092B-C50C-407E-A947-70E740481C1C}">
                <a14:useLocalDpi xmlns:a14="http://schemas.microsoft.com/office/drawing/2010/main" val="0"/>
              </a:ext>
            </a:extLst>
          </a:blip>
          <a:srcRect b="17460"/>
          <a:stretch/>
        </p:blipFill>
        <p:spPr>
          <a:xfrm>
            <a:off x="5669046" y="131754"/>
            <a:ext cx="1257299" cy="1037771"/>
          </a:xfrm>
          <a:prstGeom prst="rect">
            <a:avLst/>
          </a:prstGeom>
        </p:spPr>
      </p:pic>
      <p:sp>
        <p:nvSpPr>
          <p:cNvPr id="3" name="Textbody"/>
          <p:cNvSpPr>
            <a:spLocks noGrp="1"/>
          </p:cNvSpPr>
          <p:nvPr>
            <p:ph sz="half" idx="1"/>
          </p:nvPr>
        </p:nvSpPr>
        <p:spPr/>
        <p:txBody>
          <a:bodyPr>
            <a:normAutofit fontScale="70000" lnSpcReduction="20000"/>
          </a:bodyPr>
          <a:lstStyle/>
          <a:p>
            <a:pPr marL="285750" indent="-285750">
              <a:buFont typeface="Arial" panose="020B0604020202020204" pitchFamily="34" charset="0"/>
              <a:buChar char="•"/>
            </a:pPr>
            <a:r>
              <a:rPr lang="en-US" sz="2300" dirty="0"/>
              <a:t>READING THE WAVES (UNDERSTANDING THE DATA)</a:t>
            </a:r>
          </a:p>
          <a:p>
            <a:pPr marL="285750" indent="-285750">
              <a:buFont typeface="Arial" panose="020B0604020202020204" pitchFamily="34" charset="0"/>
              <a:buChar char="•"/>
            </a:pPr>
            <a:r>
              <a:rPr lang="en-US" sz="2300" dirty="0"/>
              <a:t>RESPECTING THE LOCALS (WORKING WITH CAMPUS GROUPS)</a:t>
            </a:r>
          </a:p>
          <a:p>
            <a:pPr marL="285750" indent="-285750">
              <a:buFont typeface="Arial" panose="020B0604020202020204" pitchFamily="34" charset="0"/>
              <a:buChar char="•"/>
            </a:pPr>
            <a:r>
              <a:rPr lang="en-US" sz="2300" dirty="0"/>
              <a:t>STAY LOW ON THE APPROACH (DON’T PROMISE UNTIL YOU CAN DELIVER)</a:t>
            </a:r>
          </a:p>
          <a:p>
            <a:pPr marL="285750" indent="-285750">
              <a:buFont typeface="Arial" panose="020B0604020202020204" pitchFamily="34" charset="0"/>
              <a:buChar char="•"/>
            </a:pPr>
            <a:r>
              <a:rPr lang="en-US" sz="2300" dirty="0"/>
              <a:t>MASTERING THE LATE DROP (PROTOTYPE BEFORE PRODUCTION)</a:t>
            </a:r>
          </a:p>
          <a:p>
            <a:pPr marL="285750" indent="-285750">
              <a:buFont typeface="Arial" panose="020B0604020202020204" pitchFamily="34" charset="0"/>
              <a:buChar char="•"/>
            </a:pPr>
            <a:endParaRPr lang="en-US" dirty="0"/>
          </a:p>
        </p:txBody>
      </p:sp>
      <p:pic>
        <p:nvPicPr>
          <p:cNvPr id="14" name="Picture 2" descr="Icon for understanding the data waves&#10;"/>
          <p:cNvPicPr>
            <a:picLocks noChangeAspect="1"/>
          </p:cNvPicPr>
          <p:nvPr/>
        </p:nvPicPr>
        <p:blipFill rotWithShape="1">
          <a:blip r:embed="rId4">
            <a:extLst>
              <a:ext uri="{28A0092B-C50C-407E-A947-70E740481C1C}">
                <a14:useLocalDpi xmlns:a14="http://schemas.microsoft.com/office/drawing/2010/main" val="0"/>
              </a:ext>
            </a:extLst>
          </a:blip>
          <a:srcRect l="4445" t="1903" r="3810" b="16509"/>
          <a:stretch/>
        </p:blipFill>
        <p:spPr>
          <a:xfrm>
            <a:off x="801883" y="3265714"/>
            <a:ext cx="1289421" cy="1146648"/>
          </a:xfrm>
          <a:prstGeom prst="rect">
            <a:avLst/>
          </a:prstGeom>
        </p:spPr>
      </p:pic>
      <p:pic>
        <p:nvPicPr>
          <p:cNvPr id="12" name="Picture 3" descr="Icon for respecting the locals&#10;"/>
          <p:cNvPicPr>
            <a:picLocks noChangeAspect="1"/>
          </p:cNvPicPr>
          <p:nvPr/>
        </p:nvPicPr>
        <p:blipFill rotWithShape="1">
          <a:blip r:embed="rId5">
            <a:extLst>
              <a:ext uri="{28A0092B-C50C-407E-A947-70E740481C1C}">
                <a14:useLocalDpi xmlns:a14="http://schemas.microsoft.com/office/drawing/2010/main" val="0"/>
              </a:ext>
            </a:extLst>
          </a:blip>
          <a:srcRect l="3333" t="13968" r="4762" b="24920"/>
          <a:stretch/>
        </p:blipFill>
        <p:spPr>
          <a:xfrm>
            <a:off x="2558005" y="3265714"/>
            <a:ext cx="1803219" cy="1199032"/>
          </a:xfrm>
          <a:prstGeom prst="rect">
            <a:avLst/>
          </a:prstGeom>
        </p:spPr>
      </p:pic>
      <p:pic>
        <p:nvPicPr>
          <p:cNvPr id="5" name="Picture 4" descr="Icon for don't promise until you can deliver&#10;"/>
          <p:cNvPicPr>
            <a:picLocks noChangeAspect="1"/>
          </p:cNvPicPr>
          <p:nvPr/>
        </p:nvPicPr>
        <p:blipFill rotWithShape="1">
          <a:blip r:embed="rId6">
            <a:extLst>
              <a:ext uri="{28A0092B-C50C-407E-A947-70E740481C1C}">
                <a14:useLocalDpi xmlns:a14="http://schemas.microsoft.com/office/drawing/2010/main" val="0"/>
              </a:ext>
            </a:extLst>
          </a:blip>
          <a:srcRect l="7936" t="3651" r="8254" b="16984"/>
          <a:stretch/>
        </p:blipFill>
        <p:spPr>
          <a:xfrm>
            <a:off x="4827925" y="3229898"/>
            <a:ext cx="1258922" cy="1192161"/>
          </a:xfrm>
          <a:prstGeom prst="rect">
            <a:avLst/>
          </a:prstGeom>
        </p:spPr>
      </p:pic>
      <p:pic>
        <p:nvPicPr>
          <p:cNvPr id="13" name="Picture 5" descr="Icon for prototype before production&#10;"/>
          <p:cNvPicPr>
            <a:picLocks noChangeAspect="1"/>
          </p:cNvPicPr>
          <p:nvPr/>
        </p:nvPicPr>
        <p:blipFill rotWithShape="1">
          <a:blip r:embed="rId7">
            <a:extLst>
              <a:ext uri="{28A0092B-C50C-407E-A947-70E740481C1C}">
                <a14:useLocalDpi xmlns:a14="http://schemas.microsoft.com/office/drawing/2010/main" val="0"/>
              </a:ext>
            </a:extLst>
          </a:blip>
          <a:srcRect l="8731" t="9524" r="7936" b="26191"/>
          <a:stretch/>
        </p:blipFill>
        <p:spPr>
          <a:xfrm>
            <a:off x="6553547" y="3133419"/>
            <a:ext cx="1433812" cy="1106084"/>
          </a:xfrm>
          <a:prstGeom prst="rect">
            <a:avLst/>
          </a:prstGeom>
        </p:spPr>
      </p:pic>
      <p:sp>
        <p:nvSpPr>
          <p:cNvPr id="15" name="Caption"/>
          <p:cNvSpPr txBox="1"/>
          <p:nvPr/>
        </p:nvSpPr>
        <p:spPr>
          <a:xfrm>
            <a:off x="604157" y="4464746"/>
            <a:ext cx="8156122" cy="549381"/>
          </a:xfrm>
          <a:prstGeom prst="rect">
            <a:avLst/>
          </a:prstGeom>
        </p:spPr>
        <p:txBody>
          <a:bodyPr vert="horz" wrap="square" lIns="91440" tIns="45720" rIns="91440" bIns="45720" rtlCol="0" anchor="t" anchorCtr="0">
            <a:spAutoFit/>
          </a:bodyPr>
          <a:lstStyle/>
          <a:p>
            <a:pPr defTabSz="685800">
              <a:lnSpc>
                <a:spcPct val="90000"/>
              </a:lnSpc>
              <a:spcBef>
                <a:spcPct val="0"/>
              </a:spcBef>
            </a:pPr>
            <a:r>
              <a:rPr lang="en-US" sz="1050" dirty="0">
                <a:solidFill>
                  <a:schemeClr val="accent1"/>
                </a:solidFill>
                <a:latin typeface="Proxima Nova Extrabold" charset="0"/>
                <a:ea typeface="+mj-ea"/>
                <a:cs typeface="Proxima Nova Light"/>
              </a:rPr>
              <a:t>Image Credits: Shark Surfing by Wolff from the Noun Project, Surfing by </a:t>
            </a:r>
            <a:r>
              <a:rPr lang="en-US" sz="1050" dirty="0" err="1">
                <a:solidFill>
                  <a:schemeClr val="accent1"/>
                </a:solidFill>
                <a:latin typeface="Proxima Nova Extrabold" charset="0"/>
                <a:ea typeface="+mj-ea"/>
                <a:cs typeface="Proxima Nova Light"/>
              </a:rPr>
              <a:t>Saeful</a:t>
            </a:r>
            <a:r>
              <a:rPr lang="en-US" sz="1050" dirty="0">
                <a:solidFill>
                  <a:schemeClr val="accent1"/>
                </a:solidFill>
                <a:latin typeface="Proxima Nova Extrabold" charset="0"/>
                <a:ea typeface="+mj-ea"/>
                <a:cs typeface="Proxima Nova Light"/>
              </a:rPr>
              <a:t> Muslim from the Noun Project, Hang Loose by Trevor </a:t>
            </a:r>
            <a:r>
              <a:rPr lang="en-US" sz="1050" dirty="0" err="1">
                <a:solidFill>
                  <a:schemeClr val="accent1"/>
                </a:solidFill>
                <a:latin typeface="Proxima Nova Extrabold" charset="0"/>
                <a:ea typeface="+mj-ea"/>
                <a:cs typeface="Proxima Nova Light"/>
              </a:rPr>
              <a:t>Tarczynski</a:t>
            </a:r>
            <a:r>
              <a:rPr lang="en-US" sz="1050" dirty="0">
                <a:solidFill>
                  <a:schemeClr val="accent1"/>
                </a:solidFill>
                <a:latin typeface="Proxima Nova Extrabold" charset="0"/>
                <a:ea typeface="+mj-ea"/>
                <a:cs typeface="Proxima Nova Light"/>
              </a:rPr>
              <a:t> from the Noun Project, Surfing by </a:t>
            </a:r>
            <a:r>
              <a:rPr lang="en-US" sz="1050" dirty="0" err="1">
                <a:solidFill>
                  <a:schemeClr val="accent1"/>
                </a:solidFill>
                <a:latin typeface="Proxima Nova Extrabold" charset="0"/>
                <a:ea typeface="+mj-ea"/>
                <a:cs typeface="Proxima Nova Light"/>
              </a:rPr>
              <a:t>Laymik</a:t>
            </a:r>
            <a:r>
              <a:rPr lang="en-US" sz="1050" dirty="0">
                <a:solidFill>
                  <a:schemeClr val="accent1"/>
                </a:solidFill>
                <a:latin typeface="Proxima Nova Extrabold" charset="0"/>
                <a:ea typeface="+mj-ea"/>
                <a:cs typeface="Proxima Nova Light"/>
              </a:rPr>
              <a:t> from the Noun Project, San Diego Ocean Waves by Alfredo @ IconsAlfredo.com from the Noun Project</a:t>
            </a:r>
            <a:endParaRPr lang="en-US" sz="1050" b="0" i="0" kern="1200" cap="none" baseline="0" dirty="0">
              <a:solidFill>
                <a:schemeClr val="accent1"/>
              </a:solidFill>
              <a:latin typeface="Proxima Nova Extrabold" charset="0"/>
              <a:ea typeface="+mj-ea"/>
              <a:cs typeface="Proxima Nova Light"/>
            </a:endParaRPr>
          </a:p>
        </p:txBody>
      </p:sp>
    </p:spTree>
    <p:extLst>
      <p:ext uri="{BB962C8B-B14F-4D97-AF65-F5344CB8AC3E}">
        <p14:creationId xmlns:p14="http://schemas.microsoft.com/office/powerpoint/2010/main" val="19759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dy"/>
          <p:cNvSpPr txBox="1"/>
          <p:nvPr/>
        </p:nvSpPr>
        <p:spPr>
          <a:xfrm>
            <a:off x="477297" y="543658"/>
            <a:ext cx="8189407" cy="369332"/>
          </a:xfrm>
          <a:prstGeom prst="rect">
            <a:avLst/>
          </a:prstGeom>
          <a:noFill/>
        </p:spPr>
        <p:txBody>
          <a:bodyPr wrap="square" rtlCol="0">
            <a:spAutoFit/>
          </a:bodyPr>
          <a:lstStyle/>
          <a:p>
            <a:pPr algn="ctr"/>
            <a:r>
              <a:rPr lang="en-US" dirty="0">
                <a:latin typeface="Proxima Nova Regular"/>
              </a:rPr>
              <a:t>ELMS-Canvas activity during entire semester predicting final grade</a:t>
            </a:r>
          </a:p>
        </p:txBody>
      </p:sp>
      <p:pic>
        <p:nvPicPr>
          <p:cNvPr id="11" name="Picture 1"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13" name="Picture 2" descr="Icons representing the finding that discussion entries length predicted final grade but page views did not. ">
            <a:extLst>
              <a:ext uri="{FF2B5EF4-FFF2-40B4-BE49-F238E27FC236}">
                <a16:creationId xmlns:a16="http://schemas.microsoft.com/office/drawing/2014/main" id="{642A0379-DC58-E84C-A9D6-2F1263B22237}"/>
              </a:ext>
            </a:extLst>
          </p:cNvPr>
          <p:cNvPicPr>
            <a:picLocks noChangeAspect="1"/>
          </p:cNvPicPr>
          <p:nvPr/>
        </p:nvPicPr>
        <p:blipFill>
          <a:blip r:embed="rId5"/>
          <a:stretch>
            <a:fillRect/>
          </a:stretch>
        </p:blipFill>
        <p:spPr>
          <a:xfrm>
            <a:off x="755650" y="912990"/>
            <a:ext cx="7632700" cy="4025900"/>
          </a:xfrm>
          <a:prstGeom prst="rect">
            <a:avLst/>
          </a:prstGeom>
        </p:spPr>
      </p:pic>
    </p:spTree>
    <p:extLst>
      <p:ext uri="{BB962C8B-B14F-4D97-AF65-F5344CB8AC3E}">
        <p14:creationId xmlns:p14="http://schemas.microsoft.com/office/powerpoint/2010/main" val="1541369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14" name="Textbody"/>
          <p:cNvSpPr txBox="1"/>
          <p:nvPr/>
        </p:nvSpPr>
        <p:spPr>
          <a:xfrm>
            <a:off x="454234" y="725847"/>
            <a:ext cx="8235533" cy="369332"/>
          </a:xfrm>
          <a:prstGeom prst="rect">
            <a:avLst/>
          </a:prstGeom>
          <a:noFill/>
        </p:spPr>
        <p:txBody>
          <a:bodyPr wrap="square" rtlCol="0">
            <a:spAutoFit/>
          </a:bodyPr>
          <a:lstStyle/>
          <a:p>
            <a:pPr algn="ctr"/>
            <a:r>
              <a:rPr lang="en-US" dirty="0">
                <a:latin typeface="Proxima Nova Regular"/>
              </a:rPr>
              <a:t>ELMS-Canvas activity during assignment module predicting assignment grade</a:t>
            </a:r>
          </a:p>
        </p:txBody>
      </p:sp>
      <p:pic>
        <p:nvPicPr>
          <p:cNvPr id="5" name="Picture 2" descr="Icons showing that neither page views nor discussion entries length predicted assignment 1 grade.&#10;Icons representing that discussion entries length predicted assignment 2 grade and there was a negative relationship between page views and assignment 2 grade.&#10;Icons showing that discussion entries length predicted assignment 3 grade while page views did not. &#10;">
            <a:extLst>
              <a:ext uri="{FF2B5EF4-FFF2-40B4-BE49-F238E27FC236}">
                <a16:creationId xmlns:a16="http://schemas.microsoft.com/office/drawing/2014/main" id="{DFE9ECBD-1A68-9C48-B70B-B4DFB2901D8A}"/>
              </a:ext>
            </a:extLst>
          </p:cNvPr>
          <p:cNvPicPr>
            <a:picLocks noChangeAspect="1"/>
          </p:cNvPicPr>
          <p:nvPr/>
        </p:nvPicPr>
        <p:blipFill>
          <a:blip r:embed="rId4"/>
          <a:stretch>
            <a:fillRect/>
          </a:stretch>
        </p:blipFill>
        <p:spPr>
          <a:xfrm>
            <a:off x="1443765" y="1162639"/>
            <a:ext cx="7112000" cy="3670300"/>
          </a:xfrm>
          <a:prstGeom prst="rect">
            <a:avLst/>
          </a:prstGeom>
        </p:spPr>
      </p:pic>
    </p:spTree>
    <p:extLst>
      <p:ext uri="{BB962C8B-B14F-4D97-AF65-F5344CB8AC3E}">
        <p14:creationId xmlns:p14="http://schemas.microsoft.com/office/powerpoint/2010/main" val="4040802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dy"/>
          <p:cNvSpPr>
            <a:spLocks noGrp="1"/>
          </p:cNvSpPr>
          <p:nvPr>
            <p:ph idx="4294967295"/>
          </p:nvPr>
        </p:nvSpPr>
        <p:spPr>
          <a:xfrm>
            <a:off x="457200" y="1118508"/>
            <a:ext cx="8229600" cy="3494314"/>
          </a:xfrm>
          <a:prstGeom prst="rect">
            <a:avLst/>
          </a:prstGeom>
        </p:spPr>
        <p:txBody>
          <a:bodyPr>
            <a:noAutofit/>
          </a:bodyPr>
          <a:lstStyle/>
          <a:p>
            <a:pPr marL="514350" indent="-514350">
              <a:lnSpc>
                <a:spcPct val="110000"/>
              </a:lnSpc>
              <a:buFont typeface="+mj-lt"/>
              <a:buAutoNum type="arabicPeriod"/>
            </a:pPr>
            <a:r>
              <a:rPr lang="en-US" sz="2700" dirty="0">
                <a:solidFill>
                  <a:srgbClr val="3C3C3B"/>
                </a:solidFill>
                <a:latin typeface="Proxima Nova Regular" charset="0"/>
                <a:cs typeface="Proxima Nova Light"/>
              </a:rPr>
              <a:t>ELMS-Canvas activity generally follows course design</a:t>
            </a:r>
          </a:p>
          <a:p>
            <a:pPr marL="514350" indent="-514350">
              <a:lnSpc>
                <a:spcPct val="110000"/>
              </a:lnSpc>
              <a:buFont typeface="+mj-lt"/>
              <a:buAutoNum type="arabicPeriod"/>
            </a:pPr>
            <a:r>
              <a:rPr lang="en-US" sz="2700" dirty="0">
                <a:solidFill>
                  <a:srgbClr val="3C3C3B"/>
                </a:solidFill>
                <a:latin typeface="Proxima Nova Regular" charset="0"/>
                <a:cs typeface="Proxima Nova Light"/>
              </a:rPr>
              <a:t>Page views over entire course not related to final grade (in these courses)</a:t>
            </a:r>
          </a:p>
          <a:p>
            <a:pPr marL="514350" indent="-514350">
              <a:lnSpc>
                <a:spcPct val="110000"/>
              </a:lnSpc>
              <a:buFont typeface="+mj-lt"/>
              <a:buAutoNum type="arabicPeriod"/>
            </a:pPr>
            <a:r>
              <a:rPr lang="en-US" sz="2700" dirty="0">
                <a:solidFill>
                  <a:srgbClr val="3C3C3B"/>
                </a:solidFill>
                <a:latin typeface="Proxima Nova Regular" charset="0"/>
                <a:cs typeface="Proxima Nova Light"/>
              </a:rPr>
              <a:t>Page views and discussion entries length may be related to learning outcomes during modules</a:t>
            </a:r>
          </a:p>
        </p:txBody>
      </p:sp>
      <p:pic>
        <p:nvPicPr>
          <p:cNvPr id="3" name="Picture" descr="Icon for respecting the locals&#10;"/>
          <p:cNvPicPr>
            <a:picLocks noChangeAspect="1"/>
          </p:cNvPicPr>
          <p:nvPr/>
        </p:nvPicPr>
        <p:blipFill rotWithShape="1">
          <a:blip r:embed="rId4">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4" name="Title"/>
          <p:cNvSpPr txBox="1">
            <a:spLocks/>
          </p:cNvSpPr>
          <p:nvPr/>
        </p:nvSpPr>
        <p:spPr>
          <a:xfrm>
            <a:off x="457200" y="457480"/>
            <a:ext cx="7619967" cy="687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500" dirty="0">
                <a:solidFill>
                  <a:srgbClr val="D94D20"/>
                </a:solidFill>
                <a:latin typeface="Proxima Nova Extrabold" charset="0"/>
                <a:cs typeface="Proxima Nova Thin"/>
              </a:rPr>
              <a:t>Summary</a:t>
            </a:r>
          </a:p>
        </p:txBody>
      </p:sp>
    </p:spTree>
    <p:extLst>
      <p:ext uri="{BB962C8B-B14F-4D97-AF65-F5344CB8AC3E}">
        <p14:creationId xmlns:p14="http://schemas.microsoft.com/office/powerpoint/2010/main" val="3744988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p:cNvSpPr txBox="1">
            <a:spLocks/>
          </p:cNvSpPr>
          <p:nvPr/>
        </p:nvSpPr>
        <p:spPr>
          <a:xfrm>
            <a:off x="457200" y="457480"/>
            <a:ext cx="7619967" cy="687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500" dirty="0">
                <a:solidFill>
                  <a:srgbClr val="D94D20"/>
                </a:solidFill>
                <a:latin typeface="Proxima Nova Extrabold" charset="0"/>
                <a:cs typeface="Proxima Nova Thin"/>
              </a:rPr>
              <a:t>Prototype before production</a:t>
            </a:r>
          </a:p>
        </p:txBody>
      </p:sp>
      <p:pic>
        <p:nvPicPr>
          <p:cNvPr id="3" name="Picture 1" descr="Icon for don't promise until you can deliver"/>
          <p:cNvPicPr>
            <a:picLocks noChangeAspect="1"/>
          </p:cNvPicPr>
          <p:nvPr/>
        </p:nvPicPr>
        <p:blipFill rotWithShape="1">
          <a:blip r:embed="rId4">
            <a:extLst>
              <a:ext uri="{28A0092B-C50C-407E-A947-70E740481C1C}">
                <a14:useLocalDpi xmlns:a14="http://schemas.microsoft.com/office/drawing/2010/main" val="0"/>
              </a:ext>
            </a:extLst>
          </a:blip>
          <a:srcRect l="7936" t="3651" r="8254" b="16984"/>
          <a:stretch/>
        </p:blipFill>
        <p:spPr>
          <a:xfrm>
            <a:off x="8402036" y="72533"/>
            <a:ext cx="724205" cy="685800"/>
          </a:xfrm>
          <a:prstGeom prst="rect">
            <a:avLst/>
          </a:prstGeom>
        </p:spPr>
      </p:pic>
      <p:pic>
        <p:nvPicPr>
          <p:cNvPr id="7" name="Picture 2" descr="Chronological timeline of past to present to future&#10;">
            <a:extLst>
              <a:ext uri="{FF2B5EF4-FFF2-40B4-BE49-F238E27FC236}">
                <a16:creationId xmlns:a16="http://schemas.microsoft.com/office/drawing/2014/main" id="{5D5F9917-3FE0-5944-AC14-481331321D8D}"/>
              </a:ext>
            </a:extLst>
          </p:cNvPr>
          <p:cNvPicPr>
            <a:picLocks noChangeAspect="1"/>
          </p:cNvPicPr>
          <p:nvPr/>
        </p:nvPicPr>
        <p:blipFill>
          <a:blip r:embed="rId5"/>
          <a:stretch>
            <a:fillRect/>
          </a:stretch>
        </p:blipFill>
        <p:spPr>
          <a:xfrm>
            <a:off x="298450" y="415433"/>
            <a:ext cx="8547100" cy="4648200"/>
          </a:xfrm>
          <a:prstGeom prst="rect">
            <a:avLst/>
          </a:prstGeom>
        </p:spPr>
      </p:pic>
    </p:spTree>
    <p:extLst>
      <p:ext uri="{BB962C8B-B14F-4D97-AF65-F5344CB8AC3E}">
        <p14:creationId xmlns:p14="http://schemas.microsoft.com/office/powerpoint/2010/main" val="1787675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Pictures showing the ATI computing server set up, which connects and processes the Canvas data for analyst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 y="0"/>
            <a:ext cx="9137186" cy="5143500"/>
          </a:xfrm>
          <a:prstGeom prst="rect">
            <a:avLst/>
          </a:prstGeom>
        </p:spPr>
      </p:pic>
      <p:pic>
        <p:nvPicPr>
          <p:cNvPr id="3" name="Picture 2" descr="Icon for prototype before production&#10;"/>
          <p:cNvPicPr>
            <a:picLocks noChangeAspect="1"/>
          </p:cNvPicPr>
          <p:nvPr/>
        </p:nvPicPr>
        <p:blipFill rotWithShape="1">
          <a:blip r:embed="rId5">
            <a:extLst>
              <a:ext uri="{28A0092B-C50C-407E-A947-70E740481C1C}">
                <a14:useLocalDpi xmlns:a14="http://schemas.microsoft.com/office/drawing/2010/main" val="0"/>
              </a:ext>
            </a:extLst>
          </a:blip>
          <a:srcRect l="8731" t="9524" r="7936" b="26191"/>
          <a:stretch/>
        </p:blipFill>
        <p:spPr>
          <a:xfrm>
            <a:off x="6620190" y="35287"/>
            <a:ext cx="888999" cy="685800"/>
          </a:xfrm>
          <a:prstGeom prst="rect">
            <a:avLst/>
          </a:prstGeom>
        </p:spPr>
      </p:pic>
    </p:spTree>
    <p:extLst>
      <p:ext uri="{BB962C8B-B14F-4D97-AF65-F5344CB8AC3E}">
        <p14:creationId xmlns:p14="http://schemas.microsoft.com/office/powerpoint/2010/main" val="3579083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dy"/>
          <p:cNvSpPr>
            <a:spLocks noGrp="1"/>
          </p:cNvSpPr>
          <p:nvPr>
            <p:ph type="body" sz="half" idx="2"/>
          </p:nvPr>
        </p:nvSpPr>
        <p:spPr>
          <a:xfrm>
            <a:off x="6115049" y="1211571"/>
            <a:ext cx="2653393" cy="3075958"/>
          </a:xfrm>
        </p:spPr>
        <p:txBody>
          <a:bodyPr>
            <a:normAutofit/>
          </a:bodyPr>
          <a:lstStyle/>
          <a:p>
            <a:r>
              <a:rPr lang="en-US" b="1" dirty="0"/>
              <a:t>Academic Technology Experience Team</a:t>
            </a:r>
          </a:p>
          <a:p>
            <a:endParaRPr lang="en-US" b="1" dirty="0"/>
          </a:p>
          <a:p>
            <a:r>
              <a:rPr lang="en-US" dirty="0"/>
              <a:t>Alia Lancaster </a:t>
            </a:r>
            <a:r>
              <a:rPr lang="en-US" dirty="0">
                <a:hlinkClick r:id="rId2"/>
              </a:rPr>
              <a:t>abiller@umd.edu</a:t>
            </a:r>
            <a:endParaRPr lang="en-US" dirty="0"/>
          </a:p>
          <a:p>
            <a:endParaRPr lang="en-US" dirty="0"/>
          </a:p>
          <a:p>
            <a:r>
              <a:rPr lang="en-US" dirty="0"/>
              <a:t>Megan Masters, Director </a:t>
            </a:r>
            <a:r>
              <a:rPr lang="en-US" dirty="0">
                <a:hlinkClick r:id="rId3"/>
              </a:rPr>
              <a:t>mkrol@umd.edu</a:t>
            </a:r>
            <a:endParaRPr lang="en-US" dirty="0"/>
          </a:p>
          <a:p>
            <a:endParaRPr lang="en-US" dirty="0"/>
          </a:p>
          <a:p>
            <a:r>
              <a:rPr lang="en-US" dirty="0"/>
              <a:t>Martyn Clark </a:t>
            </a:r>
            <a:r>
              <a:rPr lang="en-US" dirty="0">
                <a:solidFill>
                  <a:schemeClr val="tx1">
                    <a:lumMod val="95000"/>
                    <a:lumOff val="5000"/>
                  </a:schemeClr>
                </a:solidFill>
                <a:hlinkClick r:id="rId4"/>
              </a:rPr>
              <a:t>mclark19@umd.edu</a:t>
            </a:r>
            <a:endParaRPr lang="en-US" dirty="0">
              <a:solidFill>
                <a:schemeClr val="tx1">
                  <a:lumMod val="95000"/>
                  <a:lumOff val="5000"/>
                </a:schemeClr>
              </a:solidFill>
            </a:endParaRPr>
          </a:p>
          <a:p>
            <a:endParaRPr lang="en-US" dirty="0"/>
          </a:p>
        </p:txBody>
      </p:sp>
      <p:pic>
        <p:nvPicPr>
          <p:cNvPr id="10" name="Picture " descr="( Academic Technology Experience Team caricature illustration)">
            <a:extLst>
              <a:ext uri="{FF2B5EF4-FFF2-40B4-BE49-F238E27FC236}">
                <a16:creationId xmlns:a16="http://schemas.microsoft.com/office/drawing/2014/main" id="{FD4DDCF0-B6F6-4241-8DFC-D95F8F0CC1E3}"/>
              </a:ext>
            </a:extLst>
          </p:cNvPr>
          <p:cNvPicPr>
            <a:picLocks noChangeAspect="1"/>
          </p:cNvPicPr>
          <p:nvPr/>
        </p:nvPicPr>
        <p:blipFill>
          <a:blip r:embed="rId5"/>
          <a:stretch>
            <a:fillRect/>
          </a:stretch>
        </p:blipFill>
        <p:spPr>
          <a:xfrm>
            <a:off x="482600" y="590550"/>
            <a:ext cx="5816600" cy="4318000"/>
          </a:xfrm>
          <a:prstGeom prst="rect">
            <a:avLst/>
          </a:prstGeom>
        </p:spPr>
      </p:pic>
    </p:spTree>
    <p:extLst>
      <p:ext uri="{BB962C8B-B14F-4D97-AF65-F5344CB8AC3E}">
        <p14:creationId xmlns:p14="http://schemas.microsoft.com/office/powerpoint/2010/main" val="2666871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5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a:xfrm>
            <a:off x="457201" y="457480"/>
            <a:ext cx="5245100" cy="687508"/>
          </a:xfrm>
        </p:spPr>
        <p:txBody>
          <a:bodyPr>
            <a:normAutofit/>
          </a:bodyPr>
          <a:lstStyle/>
          <a:p>
            <a:r>
              <a:rPr lang="en-US" dirty="0"/>
              <a:t>Understanding the data</a:t>
            </a:r>
          </a:p>
        </p:txBody>
      </p:sp>
      <p:pic>
        <p:nvPicPr>
          <p:cNvPr id="8" name="Picture 1" descr="Icon for understanding the data&#10;"/>
          <p:cNvPicPr>
            <a:picLocks noChangeAspect="1"/>
          </p:cNvPicPr>
          <p:nvPr/>
        </p:nvPicPr>
        <p:blipFill rotWithShape="1">
          <a:blip r:embed="rId3">
            <a:extLst>
              <a:ext uri="{28A0092B-C50C-407E-A947-70E740481C1C}">
                <a14:useLocalDpi xmlns:a14="http://schemas.microsoft.com/office/drawing/2010/main" val="0"/>
              </a:ext>
            </a:extLst>
          </a:blip>
          <a:srcRect l="4445" t="1903" r="3810" b="16509"/>
          <a:stretch/>
        </p:blipFill>
        <p:spPr>
          <a:xfrm>
            <a:off x="8332721" y="17852"/>
            <a:ext cx="771191" cy="685800"/>
          </a:xfrm>
          <a:prstGeom prst="rect">
            <a:avLst/>
          </a:prstGeom>
        </p:spPr>
      </p:pic>
      <p:pic>
        <p:nvPicPr>
          <p:cNvPr id="5" name="Picture 2" descr="Screenshot of ELMS-Canvas’s login page&#10;"/>
          <p:cNvPicPr>
            <a:picLocks noChangeAspect="1"/>
          </p:cNvPicPr>
          <p:nvPr/>
        </p:nvPicPr>
        <p:blipFill rotWithShape="1">
          <a:blip r:embed="rId4"/>
          <a:srcRect l="6258" t="19980" r="77170" b="36755"/>
          <a:stretch/>
        </p:blipFill>
        <p:spPr>
          <a:xfrm>
            <a:off x="513041" y="1294979"/>
            <a:ext cx="3096320" cy="2242277"/>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3" descr="Screenshot ELMS-Canvas’s publish page &#10;"/>
          <p:cNvPicPr>
            <a:picLocks noChangeAspect="1"/>
          </p:cNvPicPr>
          <p:nvPr/>
        </p:nvPicPr>
        <p:blipFill rotWithShape="1">
          <a:blip r:embed="rId5"/>
          <a:srcRect l="4179" t="36084" r="89116" b="41316"/>
          <a:stretch/>
        </p:blipFill>
        <p:spPr>
          <a:xfrm>
            <a:off x="2715148" y="1802710"/>
            <a:ext cx="2609200" cy="2439495"/>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4" descr="Screenshot of ELMS-Canvas’s dashboard&#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0203" y="2416118"/>
            <a:ext cx="3049450" cy="248178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168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ELMS-Canvas usage</a:t>
            </a:r>
          </a:p>
        </p:txBody>
      </p:sp>
      <p:pic>
        <p:nvPicPr>
          <p:cNvPr id="8" name="Picture 1" descr="Icon for understanding the data&#10;"/>
          <p:cNvPicPr>
            <a:picLocks noChangeAspect="1"/>
          </p:cNvPicPr>
          <p:nvPr/>
        </p:nvPicPr>
        <p:blipFill rotWithShape="1">
          <a:blip r:embed="rId3">
            <a:extLst>
              <a:ext uri="{28A0092B-C50C-407E-A947-70E740481C1C}">
                <a14:useLocalDpi xmlns:a14="http://schemas.microsoft.com/office/drawing/2010/main" val="0"/>
              </a:ext>
            </a:extLst>
          </a:blip>
          <a:srcRect l="4445" t="1903" r="3810" b="16509"/>
          <a:stretch/>
        </p:blipFill>
        <p:spPr>
          <a:xfrm>
            <a:off x="8332721" y="17852"/>
            <a:ext cx="771191" cy="685800"/>
          </a:xfrm>
          <a:prstGeom prst="rect">
            <a:avLst/>
          </a:prstGeom>
        </p:spPr>
      </p:pic>
      <p:pic>
        <p:nvPicPr>
          <p:cNvPr id="11" name="Picture 2" descr="Pie graph of approximately 2/3 published and 1/3 unpublished course sections.&#10;">
            <a:extLst>
              <a:ext uri="{FF2B5EF4-FFF2-40B4-BE49-F238E27FC236}">
                <a16:creationId xmlns:a16="http://schemas.microsoft.com/office/drawing/2014/main" id="{E7656960-4096-374A-9686-7B68E71E07D6}"/>
              </a:ext>
            </a:extLst>
          </p:cNvPr>
          <p:cNvPicPr>
            <a:picLocks noChangeAspect="1"/>
          </p:cNvPicPr>
          <p:nvPr/>
        </p:nvPicPr>
        <p:blipFill>
          <a:blip r:embed="rId4"/>
          <a:stretch>
            <a:fillRect/>
          </a:stretch>
        </p:blipFill>
        <p:spPr>
          <a:xfrm>
            <a:off x="1217295" y="1144988"/>
            <a:ext cx="6709410" cy="3543945"/>
          </a:xfrm>
          <a:prstGeom prst="rect">
            <a:avLst/>
          </a:prstGeom>
        </p:spPr>
      </p:pic>
    </p:spTree>
    <p:extLst>
      <p:ext uri="{BB962C8B-B14F-4D97-AF65-F5344CB8AC3E}">
        <p14:creationId xmlns:p14="http://schemas.microsoft.com/office/powerpoint/2010/main" val="110095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txBox="1"/>
          <p:nvPr/>
        </p:nvSpPr>
        <p:spPr>
          <a:xfrm>
            <a:off x="457200" y="456315"/>
            <a:ext cx="8328212" cy="1015663"/>
          </a:xfrm>
          <a:prstGeom prst="rect">
            <a:avLst/>
          </a:prstGeom>
          <a:noFill/>
        </p:spPr>
        <p:txBody>
          <a:bodyPr wrap="square" rtlCol="0">
            <a:spAutoFit/>
          </a:bodyPr>
          <a:lstStyle/>
          <a:p>
            <a:pPr algn="ctr"/>
            <a:r>
              <a:rPr lang="en-US" sz="3500" b="1" dirty="0">
                <a:solidFill>
                  <a:srgbClr val="C00000"/>
                </a:solidFill>
                <a:latin typeface="Proxima Nova Regular"/>
              </a:rPr>
              <a:t>28,129</a:t>
            </a:r>
            <a:r>
              <a:rPr lang="en-US" sz="2500" dirty="0"/>
              <a:t> </a:t>
            </a:r>
            <a:r>
              <a:rPr lang="en-US" sz="2500" dirty="0">
                <a:latin typeface="Proxima Nova Regular"/>
              </a:rPr>
              <a:t>unique students used ELMS-Canvas on average every day during Fall 2018</a:t>
            </a:r>
          </a:p>
        </p:txBody>
      </p:sp>
      <p:pic>
        <p:nvPicPr>
          <p:cNvPr id="12" name="Picture 1" descr="Icon for understanding the data&#10;"/>
          <p:cNvPicPr>
            <a:picLocks noChangeAspect="1"/>
          </p:cNvPicPr>
          <p:nvPr/>
        </p:nvPicPr>
        <p:blipFill rotWithShape="1">
          <a:blip r:embed="rId3">
            <a:extLst>
              <a:ext uri="{28A0092B-C50C-407E-A947-70E740481C1C}">
                <a14:useLocalDpi xmlns:a14="http://schemas.microsoft.com/office/drawing/2010/main" val="0"/>
              </a:ext>
            </a:extLst>
          </a:blip>
          <a:srcRect l="4445" t="1903" r="3810" b="16509"/>
          <a:stretch/>
        </p:blipFill>
        <p:spPr>
          <a:xfrm>
            <a:off x="8332721" y="17852"/>
            <a:ext cx="771191" cy="685800"/>
          </a:xfrm>
          <a:prstGeom prst="rect">
            <a:avLst/>
          </a:prstGeom>
        </p:spPr>
      </p:pic>
      <p:pic>
        <p:nvPicPr>
          <p:cNvPr id="14" name="Picture 2" descr="The graph shows that 28,000 students use ELMS-Canvas on average every day from August 23 to December 21st of Fall 2018 with the lowest usage being in late November, during Thanksgiving break.">
            <a:extLst>
              <a:ext uri="{FF2B5EF4-FFF2-40B4-BE49-F238E27FC236}">
                <a16:creationId xmlns:a16="http://schemas.microsoft.com/office/drawing/2014/main" id="{EE5FD570-AF3F-4D4F-93F0-25578C961205}"/>
              </a:ext>
            </a:extLst>
          </p:cNvPr>
          <p:cNvPicPr>
            <a:picLocks noChangeAspect="1"/>
          </p:cNvPicPr>
          <p:nvPr/>
        </p:nvPicPr>
        <p:blipFill>
          <a:blip r:embed="rId4"/>
          <a:stretch>
            <a:fillRect/>
          </a:stretch>
        </p:blipFill>
        <p:spPr>
          <a:xfrm>
            <a:off x="838200" y="1142115"/>
            <a:ext cx="8305800" cy="3784600"/>
          </a:xfrm>
          <a:prstGeom prst="rect">
            <a:avLst/>
          </a:prstGeom>
        </p:spPr>
      </p:pic>
    </p:spTree>
    <p:extLst>
      <p:ext uri="{BB962C8B-B14F-4D97-AF65-F5344CB8AC3E}">
        <p14:creationId xmlns:p14="http://schemas.microsoft.com/office/powerpoint/2010/main" val="239009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 descr="Icon for understanding the data&#10;"/>
          <p:cNvPicPr>
            <a:picLocks noChangeAspect="1"/>
          </p:cNvPicPr>
          <p:nvPr/>
        </p:nvPicPr>
        <p:blipFill rotWithShape="1">
          <a:blip r:embed="rId3">
            <a:extLst>
              <a:ext uri="{28A0092B-C50C-407E-A947-70E740481C1C}">
                <a14:useLocalDpi xmlns:a14="http://schemas.microsoft.com/office/drawing/2010/main" val="0"/>
              </a:ext>
            </a:extLst>
          </a:blip>
          <a:srcRect l="4445" t="1903" r="3810" b="16509"/>
          <a:stretch/>
        </p:blipFill>
        <p:spPr>
          <a:xfrm>
            <a:off x="8332721" y="17852"/>
            <a:ext cx="771191" cy="685800"/>
          </a:xfrm>
          <a:prstGeom prst="rect">
            <a:avLst/>
          </a:prstGeom>
        </p:spPr>
      </p:pic>
      <p:pic>
        <p:nvPicPr>
          <p:cNvPr id="5" name="Picture 2" descr="The graph focuses on students’ usage of ELMS-Canvas from the 16th to 23th in September. The lowest usage of ELMS-Canvas are Fridays and Saturdays and the highest on Mondays and Tuesdays.">
            <a:extLst>
              <a:ext uri="{FF2B5EF4-FFF2-40B4-BE49-F238E27FC236}">
                <a16:creationId xmlns:a16="http://schemas.microsoft.com/office/drawing/2014/main" id="{5B499F77-ACB4-8F44-AB23-DB929A2F88F3}"/>
              </a:ext>
            </a:extLst>
          </p:cNvPr>
          <p:cNvPicPr>
            <a:picLocks noChangeAspect="1"/>
          </p:cNvPicPr>
          <p:nvPr/>
        </p:nvPicPr>
        <p:blipFill>
          <a:blip r:embed="rId4"/>
          <a:stretch>
            <a:fillRect/>
          </a:stretch>
        </p:blipFill>
        <p:spPr>
          <a:xfrm>
            <a:off x="304800" y="635442"/>
            <a:ext cx="8534400" cy="4178300"/>
          </a:xfrm>
          <a:prstGeom prst="rect">
            <a:avLst/>
          </a:prstGeom>
        </p:spPr>
      </p:pic>
    </p:spTree>
    <p:extLst>
      <p:ext uri="{BB962C8B-B14F-4D97-AF65-F5344CB8AC3E}">
        <p14:creationId xmlns:p14="http://schemas.microsoft.com/office/powerpoint/2010/main" val="132455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cNvSpPr txBox="1">
            <a:spLocks/>
          </p:cNvSpPr>
          <p:nvPr/>
        </p:nvSpPr>
        <p:spPr>
          <a:xfrm>
            <a:off x="457200" y="457480"/>
            <a:ext cx="7619967" cy="687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solidFill>
                  <a:srgbClr val="D94D20"/>
                </a:solidFill>
                <a:latin typeface="Proxima Nova Regular"/>
                <a:cs typeface="Proxima Nova Thin"/>
              </a:rPr>
              <a:t>Working</a:t>
            </a:r>
            <a:r>
              <a:rPr lang="en-US" dirty="0">
                <a:latin typeface="Proxima Nova Regular"/>
              </a:rPr>
              <a:t> </a:t>
            </a:r>
            <a:r>
              <a:rPr lang="en-US" sz="3200" dirty="0">
                <a:solidFill>
                  <a:srgbClr val="D94D20"/>
                </a:solidFill>
                <a:latin typeface="Proxima Nova Regular"/>
                <a:cs typeface="Proxima Nova Thin"/>
              </a:rPr>
              <a:t>with campus groups</a:t>
            </a:r>
          </a:p>
        </p:txBody>
      </p:sp>
      <p:pic>
        <p:nvPicPr>
          <p:cNvPr id="6"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37" name="Textbody"/>
          <p:cNvSpPr>
            <a:spLocks noGrp="1"/>
          </p:cNvSpPr>
          <p:nvPr>
            <p:ph idx="4294967295"/>
          </p:nvPr>
        </p:nvSpPr>
        <p:spPr>
          <a:xfrm>
            <a:off x="457200" y="1185864"/>
            <a:ext cx="8229600" cy="3481476"/>
          </a:xfrm>
          <a:prstGeom prst="rect">
            <a:avLst/>
          </a:prstGeom>
        </p:spPr>
        <p:txBody>
          <a:bodyPr>
            <a:noAutofit/>
          </a:bodyPr>
          <a:lstStyle/>
          <a:p>
            <a:pPr marL="0" indent="0">
              <a:lnSpc>
                <a:spcPct val="130000"/>
              </a:lnSpc>
              <a:buNone/>
            </a:pPr>
            <a:r>
              <a:rPr lang="en-US" sz="2200" b="1" dirty="0">
                <a:solidFill>
                  <a:srgbClr val="3C3C3B"/>
                </a:solidFill>
                <a:latin typeface="Proxima Nova Regular" charset="0"/>
                <a:cs typeface="Proxima Nova Light"/>
              </a:rPr>
              <a:t>Three featured instructor partnerships</a:t>
            </a:r>
          </a:p>
          <a:p>
            <a:pPr marL="514350" indent="-514350">
              <a:lnSpc>
                <a:spcPct val="130000"/>
              </a:lnSpc>
              <a:buAutoNum type="arabicPeriod"/>
            </a:pPr>
            <a:r>
              <a:rPr lang="en-US" sz="2200" b="1" dirty="0">
                <a:solidFill>
                  <a:srgbClr val="3C3C3B"/>
                </a:solidFill>
                <a:latin typeface="Proxima Nova Regular" charset="0"/>
                <a:cs typeface="Proxima Nova Light"/>
              </a:rPr>
              <a:t>Visualize</a:t>
            </a:r>
            <a:r>
              <a:rPr lang="en-US" sz="2200" dirty="0">
                <a:solidFill>
                  <a:srgbClr val="3C3C3B"/>
                </a:solidFill>
                <a:latin typeface="Proxima Nova Regular" charset="0"/>
                <a:cs typeface="Proxima Nova Light"/>
              </a:rPr>
              <a:t> student activity for a large (1000+ students) course</a:t>
            </a:r>
          </a:p>
          <a:p>
            <a:pPr marL="514350" indent="-514350">
              <a:lnSpc>
                <a:spcPct val="130000"/>
              </a:lnSpc>
              <a:buAutoNum type="arabicPeriod"/>
            </a:pPr>
            <a:r>
              <a:rPr lang="en-US" sz="2200" b="1" dirty="0">
                <a:solidFill>
                  <a:srgbClr val="3C3C3B"/>
                </a:solidFill>
                <a:latin typeface="Proxima Nova Regular" charset="0"/>
                <a:cs typeface="Proxima Nova Light"/>
              </a:rPr>
              <a:t>Empirically examine </a:t>
            </a:r>
            <a:r>
              <a:rPr lang="en-US" sz="2200" dirty="0">
                <a:solidFill>
                  <a:srgbClr val="3C3C3B"/>
                </a:solidFill>
                <a:latin typeface="Proxima Nova Regular" charset="0"/>
                <a:cs typeface="Proxima Nova Light"/>
              </a:rPr>
              <a:t>individual differences in cognitive processes, ELMS-Canvas usage, and learning outcomes</a:t>
            </a:r>
          </a:p>
          <a:p>
            <a:pPr marL="514350" indent="-514350">
              <a:lnSpc>
                <a:spcPct val="130000"/>
              </a:lnSpc>
              <a:buAutoNum type="arabicPeriod"/>
            </a:pPr>
            <a:r>
              <a:rPr lang="en-US" sz="2200" b="1" dirty="0">
                <a:solidFill>
                  <a:srgbClr val="3C3C3B"/>
                </a:solidFill>
                <a:latin typeface="Proxima Nova Regular" charset="0"/>
                <a:cs typeface="Proxima Nova Light"/>
              </a:rPr>
              <a:t>Explore</a:t>
            </a:r>
            <a:r>
              <a:rPr lang="en-US" sz="2200" dirty="0">
                <a:solidFill>
                  <a:srgbClr val="3C3C3B"/>
                </a:solidFill>
                <a:latin typeface="Proxima Nova Regular" charset="0"/>
                <a:cs typeface="Proxima Nova Light"/>
              </a:rPr>
              <a:t> how to relate course design and learning </a:t>
            </a:r>
            <a:r>
              <a:rPr lang="en-US" sz="2200" b="1" dirty="0">
                <a:solidFill>
                  <a:srgbClr val="3C3C3B"/>
                </a:solidFill>
                <a:latin typeface="Proxima Nova Regular" charset="0"/>
                <a:cs typeface="Proxima Nova Light"/>
              </a:rPr>
              <a:t>outcomes</a:t>
            </a:r>
            <a:r>
              <a:rPr lang="en-US" sz="2200" dirty="0">
                <a:solidFill>
                  <a:srgbClr val="3C3C3B"/>
                </a:solidFill>
                <a:latin typeface="Proxima Nova Regular" charset="0"/>
                <a:cs typeface="Proxima Nova Light"/>
              </a:rPr>
              <a:t> to activity in ELMS-Canvas</a:t>
            </a:r>
          </a:p>
        </p:txBody>
      </p:sp>
    </p:spTree>
    <p:extLst>
      <p:ext uri="{BB962C8B-B14F-4D97-AF65-F5344CB8AC3E}">
        <p14:creationId xmlns:p14="http://schemas.microsoft.com/office/powerpoint/2010/main" val="80338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Foundations in entrepreneurship</a:t>
            </a:r>
          </a:p>
        </p:txBody>
      </p:sp>
      <p:pic>
        <p:nvPicPr>
          <p:cNvPr id="7"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sp>
        <p:nvSpPr>
          <p:cNvPr id="3" name="Textbody"/>
          <p:cNvSpPr>
            <a:spLocks noGrp="1"/>
          </p:cNvSpPr>
          <p:nvPr>
            <p:ph sz="half" idx="1"/>
          </p:nvPr>
        </p:nvSpPr>
        <p:spPr>
          <a:xfrm>
            <a:off x="457200" y="1200649"/>
            <a:ext cx="7619967" cy="3458024"/>
          </a:xfrm>
        </p:spPr>
        <p:txBody>
          <a:bodyPr>
            <a:normAutofit fontScale="92500" lnSpcReduction="20000"/>
          </a:bodyPr>
          <a:lstStyle/>
          <a:p>
            <a:pPr marL="385763" indent="-385763">
              <a:buFont typeface="+mj-lt"/>
              <a:buAutoNum type="arabicPeriod"/>
            </a:pPr>
            <a:r>
              <a:rPr lang="en-US" sz="3200" dirty="0"/>
              <a:t>Students explore dynamic company startup topics by working in teams to design a new venture. </a:t>
            </a:r>
          </a:p>
          <a:p>
            <a:pPr marL="385763" indent="-385763">
              <a:buFont typeface="+mj-lt"/>
              <a:buAutoNum type="arabicPeriod"/>
            </a:pPr>
            <a:r>
              <a:rPr lang="en-US" sz="3200" dirty="0"/>
              <a:t>Online version has 1500 students</a:t>
            </a:r>
          </a:p>
          <a:p>
            <a:pPr marL="385763" indent="-385763">
              <a:buFont typeface="+mj-lt"/>
              <a:buAutoNum type="arabicPeriod"/>
            </a:pPr>
            <a:r>
              <a:rPr lang="en-US" sz="3200" b="1" dirty="0"/>
              <a:t>Challenge</a:t>
            </a:r>
            <a:r>
              <a:rPr lang="en-US" sz="3200" dirty="0"/>
              <a:t>: How to visualize activity for such a large number of learners?</a:t>
            </a:r>
          </a:p>
          <a:p>
            <a:pPr marL="385763" indent="-385763">
              <a:buFont typeface="+mj-lt"/>
              <a:buAutoNum type="arabicPeriod"/>
            </a:pPr>
            <a:endParaRPr lang="en-US" dirty="0"/>
          </a:p>
          <a:p>
            <a:endParaRPr lang="en-US" b="1" dirty="0"/>
          </a:p>
          <a:p>
            <a:pPr marL="385763" indent="-385763">
              <a:buFont typeface="+mj-lt"/>
              <a:buAutoNum type="arabicPeriod"/>
            </a:pPr>
            <a:endParaRPr lang="en-US" dirty="0"/>
          </a:p>
          <a:p>
            <a:pPr marL="385763" indent="-385763">
              <a:buFont typeface="+mj-lt"/>
              <a:buAutoNum type="arabicPeriod"/>
            </a:pPr>
            <a:endParaRPr lang="en-US" dirty="0"/>
          </a:p>
          <a:p>
            <a:pPr marL="385763" indent="-385763">
              <a:buFont typeface="+mj-lt"/>
              <a:buAutoNum type="arabicPeriod"/>
            </a:pPr>
            <a:endParaRPr lang="en-US" dirty="0"/>
          </a:p>
          <a:p>
            <a:pPr marL="342900" indent="-342900">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181188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1" descr="Icon for respecting the locals&#10;"/>
          <p:cNvPicPr>
            <a:picLocks noChangeAspect="1"/>
          </p:cNvPicPr>
          <p:nvPr/>
        </p:nvPicPr>
        <p:blipFill rotWithShape="1">
          <a:blip r:embed="rId3">
            <a:extLst>
              <a:ext uri="{28A0092B-C50C-407E-A947-70E740481C1C}">
                <a14:useLocalDpi xmlns:a14="http://schemas.microsoft.com/office/drawing/2010/main" val="0"/>
              </a:ext>
            </a:extLst>
          </a:blip>
          <a:srcRect l="3333" t="13968" r="4762" b="24920"/>
          <a:stretch/>
        </p:blipFill>
        <p:spPr>
          <a:xfrm>
            <a:off x="8040079" y="36742"/>
            <a:ext cx="1031372" cy="685800"/>
          </a:xfrm>
          <a:prstGeom prst="rect">
            <a:avLst/>
          </a:prstGeom>
        </p:spPr>
      </p:pic>
      <p:pic>
        <p:nvPicPr>
          <p:cNvPr id="11" name="Picture 2" descr="A heatmap of views in an ELMS-Canvas course space by individual students. There were three distinct types of viewing patterns: late comer, sporadic, and consistent.">
            <a:extLst>
              <a:ext uri="{FF2B5EF4-FFF2-40B4-BE49-F238E27FC236}">
                <a16:creationId xmlns:a16="http://schemas.microsoft.com/office/drawing/2014/main" id="{B8ED8030-BBB2-F440-86F6-CB89D5E48863}"/>
              </a:ext>
            </a:extLst>
          </p:cNvPr>
          <p:cNvPicPr>
            <a:picLocks noChangeAspect="1"/>
          </p:cNvPicPr>
          <p:nvPr/>
        </p:nvPicPr>
        <p:blipFill>
          <a:blip r:embed="rId4"/>
          <a:stretch>
            <a:fillRect/>
          </a:stretch>
        </p:blipFill>
        <p:spPr>
          <a:xfrm>
            <a:off x="1447800" y="450850"/>
            <a:ext cx="6248400" cy="4241800"/>
          </a:xfrm>
          <a:prstGeom prst="rect">
            <a:avLst/>
          </a:prstGeom>
        </p:spPr>
      </p:pic>
    </p:spTree>
    <p:extLst>
      <p:ext uri="{BB962C8B-B14F-4D97-AF65-F5344CB8AC3E}">
        <p14:creationId xmlns:p14="http://schemas.microsoft.com/office/powerpoint/2010/main" val="2797966912"/>
      </p:ext>
    </p:extLst>
  </p:cSld>
  <p:clrMapOvr>
    <a:masterClrMapping/>
  </p:clrMapOvr>
</p:sld>
</file>

<file path=ppt/theme/theme1.xml><?xml version="1.0" encoding="utf-8"?>
<a:theme xmlns:a="http://schemas.openxmlformats.org/drawingml/2006/main" name="Office Theme">
  <a:themeElements>
    <a:clrScheme name="InstCon19 1">
      <a:dk1>
        <a:srgbClr val="000000"/>
      </a:dk1>
      <a:lt1>
        <a:srgbClr val="FFFFFF"/>
      </a:lt1>
      <a:dk2>
        <a:srgbClr val="465D6B"/>
      </a:dk2>
      <a:lt2>
        <a:srgbClr val="E5E5E3"/>
      </a:lt2>
      <a:accent1>
        <a:srgbClr val="81A6BE"/>
      </a:accent1>
      <a:accent2>
        <a:srgbClr val="DC5B3E"/>
      </a:accent2>
      <a:accent3>
        <a:srgbClr val="EFBD4E"/>
      </a:accent3>
      <a:accent4>
        <a:srgbClr val="3B6E49"/>
      </a:accent4>
      <a:accent5>
        <a:srgbClr val="161A1E"/>
      </a:accent5>
      <a:accent6>
        <a:srgbClr val="4E80EF"/>
      </a:accent6>
      <a:hlink>
        <a:srgbClr val="5AA3EC"/>
      </a:hlink>
      <a:folHlink>
        <a:srgbClr val="FF212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chor="t" anchorCtr="0">
        <a:spAutoFit/>
      </a:bodyPr>
      <a:lstStyle>
        <a:defPPr marL="0" marR="0" indent="0" algn="l" defTabSz="685800" rtl="0" eaLnBrk="1" fontAlgn="auto" latinLnBrk="0" hangingPunct="1">
          <a:lnSpc>
            <a:spcPct val="90000"/>
          </a:lnSpc>
          <a:spcBef>
            <a:spcPct val="0"/>
          </a:spcBef>
          <a:spcAft>
            <a:spcPts val="0"/>
          </a:spcAft>
          <a:buClrTx/>
          <a:buSzTx/>
          <a:buFontTx/>
          <a:buNone/>
          <a:tabLst/>
          <a:defRPr sz="1100" b="0" i="0" kern="1200" cap="none" baseline="0" dirty="0" smtClean="0">
            <a:solidFill>
              <a:schemeClr val="bg1"/>
            </a:solidFill>
            <a:latin typeface="Proxima Nova Extrabold" charset="0"/>
            <a:ea typeface="+mj-ea"/>
            <a:cs typeface="Proxima Nova Ligh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19060</TotalTime>
  <Words>1567</Words>
  <Application>Microsoft Office PowerPoint</Application>
  <PresentationFormat>On-screen Show (16:9)</PresentationFormat>
  <Paragraphs>127</Paragraphs>
  <Slides>26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Black</vt:lpstr>
      <vt:lpstr>Calibri</vt:lpstr>
      <vt:lpstr>Proxima Nova Extrabold</vt:lpstr>
      <vt:lpstr>Proxima Nova Light</vt:lpstr>
      <vt:lpstr>Proxima Nova Regular</vt:lpstr>
      <vt:lpstr>Proxima Nova Semibold</vt:lpstr>
      <vt:lpstr>Proxima Nova Thin</vt:lpstr>
      <vt:lpstr>Office Theme</vt:lpstr>
      <vt:lpstr>PowerPoint Presentation</vt:lpstr>
      <vt:lpstr>Surfing 101</vt:lpstr>
      <vt:lpstr>Understanding the data</vt:lpstr>
      <vt:lpstr>ELMS-Canvas usage</vt:lpstr>
      <vt:lpstr>PowerPoint Presentation</vt:lpstr>
      <vt:lpstr>PowerPoint Presentation</vt:lpstr>
      <vt:lpstr>PowerPoint Presentation</vt:lpstr>
      <vt:lpstr>Foundations in entrepreneurship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Alia Katherine Lancaster</cp:lastModifiedBy>
  <cp:revision>216</cp:revision>
  <dcterms:created xsi:type="dcterms:W3CDTF">2013-04-22T22:27:39Z</dcterms:created>
  <dcterms:modified xsi:type="dcterms:W3CDTF">2022-10-10T17:09:11Z</dcterms:modified>
</cp:coreProperties>
</file>