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76" r:id="rId2"/>
    <p:sldId id="451" r:id="rId3"/>
    <p:sldId id="325" r:id="rId4"/>
    <p:sldId id="308" r:id="rId5"/>
    <p:sldId id="327" r:id="rId6"/>
    <p:sldId id="449" r:id="rId7"/>
    <p:sldId id="450" r:id="rId8"/>
    <p:sldId id="453" r:id="rId9"/>
    <p:sldId id="456" r:id="rId10"/>
    <p:sldId id="503" r:id="rId11"/>
    <p:sldId id="494" r:id="rId12"/>
    <p:sldId id="442" r:id="rId13"/>
    <p:sldId id="443" r:id="rId14"/>
    <p:sldId id="495" r:id="rId15"/>
    <p:sldId id="498" r:id="rId16"/>
    <p:sldId id="500" r:id="rId17"/>
    <p:sldId id="510" r:id="rId18"/>
    <p:sldId id="487" r:id="rId19"/>
    <p:sldId id="488" r:id="rId20"/>
    <p:sldId id="475" r:id="rId21"/>
    <p:sldId id="492" r:id="rId22"/>
    <p:sldId id="504" r:id="rId23"/>
    <p:sldId id="505" r:id="rId24"/>
    <p:sldId id="507" r:id="rId25"/>
    <p:sldId id="509" r:id="rId26"/>
    <p:sldId id="474" r:id="rId27"/>
    <p:sldId id="514" r:id="rId28"/>
    <p:sldId id="515" r:id="rId29"/>
    <p:sldId id="288" r:id="rId30"/>
  </p:sldIdLst>
  <p:sldSz cx="9144000" cy="6858000" type="screen4x3"/>
  <p:notesSz cx="6858000" cy="92964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a Katherine Lancaster" initials="AKL" lastIdx="5" clrIdx="0">
    <p:extLst>
      <p:ext uri="{19B8F6BF-5375-455C-9EA6-DF929625EA0E}">
        <p15:presenceInfo xmlns:p15="http://schemas.microsoft.com/office/powerpoint/2012/main" userId="S-1-5-21-201570533-2938451369-1176671008-645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56B4E9"/>
    <a:srgbClr val="5D478B"/>
    <a:srgbClr val="3B28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48" autoAdjust="0"/>
    <p:restoredTop sz="81657" autoAdjust="0"/>
  </p:normalViewPr>
  <p:slideViewPr>
    <p:cSldViewPr snapToGrid="0">
      <p:cViewPr varScale="1">
        <p:scale>
          <a:sx n="65" d="100"/>
          <a:sy n="65" d="100"/>
        </p:scale>
        <p:origin x="1272" y="6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834"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8" y="3"/>
            <a:ext cx="2972421" cy="466725"/>
          </a:xfrm>
          <a:prstGeom prst="rect">
            <a:avLst/>
          </a:prstGeom>
        </p:spPr>
        <p:txBody>
          <a:bodyPr vert="horz" lIns="91440" tIns="45720" rIns="91440" bIns="45720" rtlCol="0"/>
          <a:lstStyle>
            <a:lvl1pPr algn="r">
              <a:defRPr sz="1200"/>
            </a:lvl1pPr>
          </a:lstStyle>
          <a:p>
            <a:fld id="{B24D12F3-4D21-4557-940D-8DBF07244D89}" type="datetimeFigureOut">
              <a:rPr lang="en-US" smtClean="0"/>
              <a:t>10/10/2022</a:t>
            </a:fld>
            <a:endParaRPr lang="en-US"/>
          </a:p>
        </p:txBody>
      </p:sp>
      <p:sp>
        <p:nvSpPr>
          <p:cNvPr id="4" name="Footer Placeholder 3"/>
          <p:cNvSpPr>
            <a:spLocks noGrp="1"/>
          </p:cNvSpPr>
          <p:nvPr>
            <p:ph type="ftr" sz="quarter" idx="2"/>
          </p:nvPr>
        </p:nvSpPr>
        <p:spPr>
          <a:xfrm>
            <a:off x="2" y="8829678"/>
            <a:ext cx="2972421"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8" y="8829678"/>
            <a:ext cx="2972421" cy="466725"/>
          </a:xfrm>
          <a:prstGeom prst="rect">
            <a:avLst/>
          </a:prstGeom>
        </p:spPr>
        <p:txBody>
          <a:bodyPr vert="horz" lIns="91440" tIns="45720" rIns="91440" bIns="45720" rtlCol="0" anchor="b"/>
          <a:lstStyle>
            <a:lvl1pPr algn="r">
              <a:defRPr sz="1200"/>
            </a:lvl1pPr>
          </a:lstStyle>
          <a:p>
            <a:fld id="{82F1A280-ECAB-40C5-A7CF-4D01C354D851}" type="slidenum">
              <a:rPr lang="en-US" smtClean="0"/>
              <a:t>‹#›</a:t>
            </a:fld>
            <a:endParaRPr lang="en-US"/>
          </a:p>
        </p:txBody>
      </p:sp>
    </p:spTree>
    <p:extLst>
      <p:ext uri="{BB962C8B-B14F-4D97-AF65-F5344CB8AC3E}">
        <p14:creationId xmlns:p14="http://schemas.microsoft.com/office/powerpoint/2010/main" val="106857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DACEE5B-1330-4F66-ADC4-116C2C41BCB4}" type="datetimeFigureOut">
              <a:rPr lang="en-US" smtClean="0"/>
              <a:t>10/10/2022</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297180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70"/>
            <a:ext cx="2971800" cy="466433"/>
          </a:xfrm>
          <a:prstGeom prst="rect">
            <a:avLst/>
          </a:prstGeom>
        </p:spPr>
        <p:txBody>
          <a:bodyPr vert="horz" lIns="93177" tIns="46589" rIns="93177" bIns="46589" rtlCol="0" anchor="b"/>
          <a:lstStyle>
            <a:lvl1pPr algn="r">
              <a:defRPr sz="1200"/>
            </a:lvl1pPr>
          </a:lstStyle>
          <a:p>
            <a:fld id="{BF7D0130-04DC-40B7-88F2-D1F0FDF59AF7}" type="slidenum">
              <a:rPr lang="en-US" smtClean="0"/>
              <a:t>‹#›</a:t>
            </a:fld>
            <a:endParaRPr lang="en-US"/>
          </a:p>
        </p:txBody>
      </p:sp>
    </p:spTree>
    <p:extLst>
      <p:ext uri="{BB962C8B-B14F-4D97-AF65-F5344CB8AC3E}">
        <p14:creationId xmlns:p14="http://schemas.microsoft.com/office/powerpoint/2010/main" val="264920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a:t>
            </a:fld>
            <a:endParaRPr lang="en-US"/>
          </a:p>
        </p:txBody>
      </p:sp>
    </p:spTree>
    <p:extLst>
      <p:ext uri="{BB962C8B-B14F-4D97-AF65-F5344CB8AC3E}">
        <p14:creationId xmlns:p14="http://schemas.microsoft.com/office/powerpoint/2010/main" val="117484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a:t>
            </a:r>
            <a:r>
              <a:rPr lang="en-US" baseline="0" dirty="0"/>
              <a:t> course and instructor was different, and so were interested in different elements of the ELMS-Canvas data. </a:t>
            </a:r>
          </a:p>
          <a:p>
            <a:pPr marL="171450" indent="-171450">
              <a:buFont typeface="Arial" panose="020B0604020202020204" pitchFamily="34" charset="0"/>
              <a:buChar char="•"/>
            </a:pPr>
            <a:r>
              <a:rPr lang="en-US" baseline="0" dirty="0"/>
              <a:t>Co-developed metrics that were meaningful to the instructors, which also addressed new challenges for us in processing and visualizing the data</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10</a:t>
            </a:fld>
            <a:endParaRPr lang="en-US"/>
          </a:p>
        </p:txBody>
      </p:sp>
    </p:spTree>
    <p:extLst>
      <p:ext uri="{BB962C8B-B14F-4D97-AF65-F5344CB8AC3E}">
        <p14:creationId xmlns:p14="http://schemas.microsoft.com/office/powerpoint/2010/main" val="168545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 explore dynamic company startup topics by working in teams to design a new venture. This multi-disciplinary course helps students to learn the basic business, strategy, and leadership skills needed to launch new ventures. Topics include learning how to assess the feasibility of a startup venture, as well as how to apply best practices for planning, launching, and managing new companies. Students discuss a wide range of issues of importance and concern to entrepreneurs and learn to recognize opportunities, assess the skills and talents of successful entrepreneurs, and learn models that help them navigate uncertainty.</a:t>
            </a:r>
          </a:p>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11</a:t>
            </a:fld>
            <a:endParaRPr lang="en-US"/>
          </a:p>
        </p:txBody>
      </p:sp>
    </p:spTree>
    <p:extLst>
      <p:ext uri="{BB962C8B-B14F-4D97-AF65-F5344CB8AC3E}">
        <p14:creationId xmlns:p14="http://schemas.microsoft.com/office/powerpoint/2010/main" val="958218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10"/>
          </p:nvPr>
        </p:nvSpPr>
        <p:spPr/>
        <p:txBody>
          <a:bodyPr/>
          <a:lstStyle/>
          <a:p>
            <a:fld id="{BF7D0130-04DC-40B7-88F2-D1F0FDF59AF7}" type="slidenum">
              <a:rPr lang="en-US" smtClean="0"/>
              <a:t>12</a:t>
            </a:fld>
            <a:endParaRPr lang="en-US"/>
          </a:p>
        </p:txBody>
      </p:sp>
    </p:spTree>
    <p:extLst>
      <p:ext uri="{BB962C8B-B14F-4D97-AF65-F5344CB8AC3E}">
        <p14:creationId xmlns:p14="http://schemas.microsoft.com/office/powerpoint/2010/main" val="4272188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a:t>
            </a:r>
            <a:r>
              <a:rPr lang="en-US" sz="1200" b="0" i="0" kern="1200" baseline="0" dirty="0">
                <a:solidFill>
                  <a:schemeClr val="tx1"/>
                </a:solidFill>
                <a:effectLst/>
                <a:latin typeface="+mn-lt"/>
                <a:ea typeface="+mn-ea"/>
                <a:cs typeface="+mn-cs"/>
              </a:rPr>
              <a:t> are blue lines?</a:t>
            </a:r>
          </a:p>
          <a:p>
            <a:r>
              <a:rPr lang="en-US" sz="1200" b="0" i="0" kern="1200" baseline="0" dirty="0">
                <a:solidFill>
                  <a:schemeClr val="tx1"/>
                </a:solidFill>
                <a:effectLst/>
                <a:latin typeface="+mn-lt"/>
                <a:ea typeface="+mn-ea"/>
                <a:cs typeface="+mn-cs"/>
              </a:rPr>
              <a:t>Despite pretty consistent assignments (plus weekly modules which are released only 2 weeks in advance), more views in beginning and end of the semester. </a:t>
            </a:r>
          </a:p>
          <a:p>
            <a:r>
              <a:rPr lang="en-US" sz="1200" b="0" i="0" kern="1200" baseline="0" dirty="0">
                <a:solidFill>
                  <a:schemeClr val="tx1"/>
                </a:solidFill>
                <a:effectLst/>
                <a:latin typeface="+mn-lt"/>
                <a:ea typeface="+mn-ea"/>
                <a:cs typeface="+mn-cs"/>
              </a:rPr>
              <a:t>Not necessarily good or bad (it’s a long way from ELMS-Canvas page views to learning). Could be less engagement during the middle of the term or could getting acclimated to the course space in the first month, familiarity in the middle, and final project views at the end.</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7D0130-04DC-40B7-88F2-D1F0FDF59AF7}" type="slidenum">
              <a:rPr lang="en-US" smtClean="0"/>
              <a:t>13</a:t>
            </a:fld>
            <a:endParaRPr lang="en-US"/>
          </a:p>
        </p:txBody>
      </p:sp>
    </p:spTree>
    <p:extLst>
      <p:ext uri="{BB962C8B-B14F-4D97-AF65-F5344CB8AC3E}">
        <p14:creationId xmlns:p14="http://schemas.microsoft.com/office/powerpoint/2010/main" val="2448865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citation</a:t>
            </a:r>
          </a:p>
        </p:txBody>
      </p:sp>
      <p:sp>
        <p:nvSpPr>
          <p:cNvPr id="4" name="Slide Number Placeholder 3"/>
          <p:cNvSpPr>
            <a:spLocks noGrp="1"/>
          </p:cNvSpPr>
          <p:nvPr>
            <p:ph type="sldNum" sz="quarter" idx="10"/>
          </p:nvPr>
        </p:nvSpPr>
        <p:spPr/>
        <p:txBody>
          <a:bodyPr/>
          <a:lstStyle/>
          <a:p>
            <a:fld id="{BF7D0130-04DC-40B7-88F2-D1F0FDF59AF7}" type="slidenum">
              <a:rPr lang="en-US" smtClean="0"/>
              <a:t>14</a:t>
            </a:fld>
            <a:endParaRPr lang="en-US"/>
          </a:p>
        </p:txBody>
      </p:sp>
    </p:spTree>
    <p:extLst>
      <p:ext uri="{BB962C8B-B14F-4D97-AF65-F5344CB8AC3E}">
        <p14:creationId xmlns:p14="http://schemas.microsoft.com/office/powerpoint/2010/main" val="276940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Psych 200 and 300:</a:t>
            </a:r>
            <a:r>
              <a:rPr lang="en-US" baseline="0" dirty="0"/>
              <a:t> Statistics (Fall) and Research Methods (Spring) progression</a:t>
            </a:r>
          </a:p>
          <a:p>
            <a:pPr marL="171450" indent="-171450">
              <a:buFont typeface="Arial" panose="020B0604020202020204" pitchFamily="34" charset="0"/>
              <a:buChar char="•"/>
            </a:pPr>
            <a:r>
              <a:rPr lang="en-US" baseline="0" dirty="0"/>
              <a:t>First place students usually go: Syllabus. Looking at what is due this week = 1 minute of time in this course space</a:t>
            </a:r>
          </a:p>
          <a:p>
            <a:pPr marL="171450" indent="-171450">
              <a:buFont typeface="Arial" panose="020B0604020202020204" pitchFamily="34" charset="0"/>
              <a:buChar char="•"/>
            </a:pPr>
            <a:r>
              <a:rPr lang="en-US" baseline="0" dirty="0"/>
              <a:t>Click on modules to watch this week’s lab video = a page view on “modules”.</a:t>
            </a:r>
          </a:p>
          <a:p>
            <a:pPr marL="171450" indent="-171450">
              <a:buFont typeface="Arial" panose="020B0604020202020204" pitchFamily="34" charset="0"/>
              <a:buChar char="•"/>
            </a:pPr>
            <a:r>
              <a:rPr lang="en-US" baseline="0" dirty="0"/>
              <a:t>Our 2 LMS variables = total time in course space (minutes) and total page views, both summed over the entire semester</a:t>
            </a:r>
            <a:endParaRPr lang="en-US" dirty="0"/>
          </a:p>
        </p:txBody>
      </p:sp>
      <p:sp>
        <p:nvSpPr>
          <p:cNvPr id="4" name="Slide Number Placeholder 3"/>
          <p:cNvSpPr>
            <a:spLocks noGrp="1"/>
          </p:cNvSpPr>
          <p:nvPr>
            <p:ph type="sldNum" sz="quarter" idx="10"/>
          </p:nvPr>
        </p:nvSpPr>
        <p:spPr/>
        <p:txBody>
          <a:bodyPr/>
          <a:lstStyle/>
          <a:p>
            <a:fld id="{72277C7A-7B77-4A6A-B468-5EDB49A393ED}" type="slidenum">
              <a:rPr lang="en-US" smtClean="0"/>
              <a:t>15</a:t>
            </a:fld>
            <a:endParaRPr lang="en-US"/>
          </a:p>
        </p:txBody>
      </p:sp>
    </p:spTree>
    <p:extLst>
      <p:ext uri="{BB962C8B-B14F-4D97-AF65-F5344CB8AC3E}">
        <p14:creationId xmlns:p14="http://schemas.microsoft.com/office/powerpoint/2010/main" val="3587024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mined the data from the analytics dashboard on Canvas.</a:t>
            </a:r>
          </a:p>
          <a:p>
            <a:pPr marL="171450" indent="-171450">
              <a:buFont typeface="Arial" panose="020B0604020202020204" pitchFamily="34" charset="0"/>
              <a:buChar char="•"/>
            </a:pPr>
            <a:r>
              <a:rPr lang="en-US" baseline="0" dirty="0"/>
              <a:t>Each row represents a student. Of these, focused on page views and total time (not pictured here, in the “people” portion of the course)</a:t>
            </a:r>
          </a:p>
          <a:p>
            <a:pPr marL="171450" indent="-171450">
              <a:buFont typeface="Arial" panose="020B0604020202020204" pitchFamily="34" charset="0"/>
              <a:buChar char="•"/>
            </a:pPr>
            <a:r>
              <a:rPr lang="en-US" baseline="0" dirty="0"/>
              <a:t>There are more sophisticated ways of obtaining the data (e.g., API, we’re building a data warehouse for all UMD’s Canvas Data that we obtain as administrators of the tool). There are also other data points here and that we have access to.</a:t>
            </a:r>
          </a:p>
          <a:p>
            <a:pPr marL="171450" indent="-171450">
              <a:buFont typeface="Arial" panose="020B0604020202020204" pitchFamily="34" charset="0"/>
              <a:buChar char="•"/>
            </a:pPr>
            <a:r>
              <a:rPr lang="en-US" baseline="0" dirty="0"/>
              <a:t>But for now used what is available to instructors and gathering data (i.e., copy and paste to an excel) is manageable for this project to determine feasibility for future analyses. </a:t>
            </a:r>
            <a:endParaRPr lang="en-US" dirty="0"/>
          </a:p>
          <a:p>
            <a:endParaRPr lang="en-US" dirty="0"/>
          </a:p>
        </p:txBody>
      </p:sp>
      <p:sp>
        <p:nvSpPr>
          <p:cNvPr id="4" name="Slide Number Placeholder 3"/>
          <p:cNvSpPr>
            <a:spLocks noGrp="1"/>
          </p:cNvSpPr>
          <p:nvPr>
            <p:ph type="sldNum" sz="quarter" idx="10"/>
          </p:nvPr>
        </p:nvSpPr>
        <p:spPr/>
        <p:txBody>
          <a:bodyPr/>
          <a:lstStyle/>
          <a:p>
            <a:fld id="{72277C7A-7B77-4A6A-B468-5EDB49A393ED}" type="slidenum">
              <a:rPr lang="en-US" smtClean="0"/>
              <a:t>16</a:t>
            </a:fld>
            <a:endParaRPr lang="en-US"/>
          </a:p>
        </p:txBody>
      </p:sp>
    </p:spTree>
    <p:extLst>
      <p:ext uri="{BB962C8B-B14F-4D97-AF65-F5344CB8AC3E}">
        <p14:creationId xmlns:p14="http://schemas.microsoft.com/office/powerpoint/2010/main" val="313131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7D0130-04DC-40B7-88F2-D1F0FDF59AF7}" type="slidenum">
              <a:rPr lang="en-US" smtClean="0"/>
              <a:t>17</a:t>
            </a:fld>
            <a:endParaRPr lang="en-US"/>
          </a:p>
        </p:txBody>
      </p:sp>
    </p:spTree>
    <p:extLst>
      <p:ext uri="{BB962C8B-B14F-4D97-AF65-F5344CB8AC3E}">
        <p14:creationId xmlns:p14="http://schemas.microsoft.com/office/powerpoint/2010/main" val="248702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77C7A-7B77-4A6A-B468-5EDB49A393ED}" type="slidenum">
              <a:rPr lang="en-US" smtClean="0"/>
              <a:t>18</a:t>
            </a:fld>
            <a:endParaRPr lang="en-US"/>
          </a:p>
        </p:txBody>
      </p:sp>
    </p:spTree>
    <p:extLst>
      <p:ext uri="{BB962C8B-B14F-4D97-AF65-F5344CB8AC3E}">
        <p14:creationId xmlns:p14="http://schemas.microsoft.com/office/powerpoint/2010/main" val="318713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explore relationship</a:t>
            </a:r>
            <a:r>
              <a:rPr lang="en-US" baseline="0" dirty="0"/>
              <a:t> in another modality</a:t>
            </a:r>
          </a:p>
          <a:p>
            <a:endParaRPr lang="en-US" baseline="0" dirty="0"/>
          </a:p>
          <a:p>
            <a:r>
              <a:rPr lang="en-US" baseline="0" dirty="0"/>
              <a:t>Clicks does not equal behavior. Null results are fine</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19</a:t>
            </a:fld>
            <a:endParaRPr lang="en-US"/>
          </a:p>
        </p:txBody>
      </p:sp>
    </p:spTree>
    <p:extLst>
      <p:ext uri="{BB962C8B-B14F-4D97-AF65-F5344CB8AC3E}">
        <p14:creationId xmlns:p14="http://schemas.microsoft.com/office/powerpoint/2010/main" val="36675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a:t>
            </a:fld>
            <a:endParaRPr lang="en-US"/>
          </a:p>
        </p:txBody>
      </p:sp>
    </p:spTree>
    <p:extLst>
      <p:ext uri="{BB962C8B-B14F-4D97-AF65-F5344CB8AC3E}">
        <p14:creationId xmlns:p14="http://schemas.microsoft.com/office/powerpoint/2010/main" val="418299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review/evaluation</a:t>
            </a:r>
          </a:p>
          <a:p>
            <a:r>
              <a:rPr lang="en-US" dirty="0"/>
              <a:t>7000/year,</a:t>
            </a:r>
            <a:r>
              <a:rPr lang="en-US" baseline="0" dirty="0"/>
              <a:t> about 19/section (50 sections in Spring 2019)</a:t>
            </a:r>
          </a:p>
          <a:p>
            <a:r>
              <a:rPr lang="en-US" baseline="0" dirty="0"/>
              <a:t>Touches a lot of </a:t>
            </a:r>
            <a:r>
              <a:rPr lang="en-US" baseline="0" dirty="0" err="1"/>
              <a:t>undergradutes</a:t>
            </a:r>
            <a:r>
              <a:rPr lang="en-US" baseline="0" dirty="0"/>
              <a:t>, can </a:t>
            </a:r>
            <a:r>
              <a:rPr lang="en-US" baseline="0" dirty="0" err="1"/>
              <a:t>characteriaze</a:t>
            </a:r>
            <a:r>
              <a:rPr lang="en-US" baseline="0" dirty="0"/>
              <a:t> their use</a:t>
            </a:r>
          </a:p>
          <a:p>
            <a:r>
              <a:rPr lang="en-US" baseline="0" dirty="0"/>
              <a:t>Could be replicable in that many universities have these types of programs</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20</a:t>
            </a:fld>
            <a:endParaRPr lang="en-US"/>
          </a:p>
        </p:txBody>
      </p:sp>
    </p:spTree>
    <p:extLst>
      <p:ext uri="{BB962C8B-B14F-4D97-AF65-F5344CB8AC3E}">
        <p14:creationId xmlns:p14="http://schemas.microsoft.com/office/powerpoint/2010/main" val="2996498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pattern of activity. Red lines indicate major assignments.</a:t>
            </a:r>
            <a:r>
              <a:rPr lang="en-US" baseline="0" dirty="0"/>
              <a:t> </a:t>
            </a:r>
            <a:r>
              <a:rPr lang="en-US" dirty="0"/>
              <a:t>As this is a writing class, a</a:t>
            </a:r>
            <a:r>
              <a:rPr lang="en-US" baseline="0" dirty="0"/>
              <a:t> lot of the “work” happens offline, by design. </a:t>
            </a:r>
          </a:p>
          <a:p>
            <a:pPr marL="171450" indent="-171450">
              <a:buFont typeface="Arial" panose="020B0604020202020204" pitchFamily="34" charset="0"/>
              <a:buChar char="•"/>
            </a:pPr>
            <a:r>
              <a:rPr lang="en-US" baseline="0" dirty="0"/>
              <a:t>Course was designed be front-heavy, with a final paper as the final project (other assignments were extended definition and proposal)</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21</a:t>
            </a:fld>
            <a:endParaRPr lang="en-US"/>
          </a:p>
        </p:txBody>
      </p:sp>
    </p:spTree>
    <p:extLst>
      <p:ext uri="{BB962C8B-B14F-4D97-AF65-F5344CB8AC3E}">
        <p14:creationId xmlns:p14="http://schemas.microsoft.com/office/powerpoint/2010/main" val="1990809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discussion entries (original</a:t>
            </a:r>
            <a:r>
              <a:rPr lang="en-US" baseline="0" dirty="0"/>
              <a:t> posts and replies) – character length more meaningful for this instructor than just whether or not they posted (required assignment)</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22</a:t>
            </a:fld>
            <a:endParaRPr lang="en-US"/>
          </a:p>
        </p:txBody>
      </p:sp>
    </p:spTree>
    <p:extLst>
      <p:ext uri="{BB962C8B-B14F-4D97-AF65-F5344CB8AC3E}">
        <p14:creationId xmlns:p14="http://schemas.microsoft.com/office/powerpoint/2010/main" val="3186211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Regression</a:t>
            </a:r>
            <a:r>
              <a:rPr lang="en-US" baseline="0" dirty="0"/>
              <a:t> analysis (can provide details if interested) demonstrated that page views were not related to final course grade</a:t>
            </a:r>
          </a:p>
          <a:p>
            <a:pPr marL="171450" indent="-171450">
              <a:buFont typeface="Arial" panose="020B0604020202020204" pitchFamily="34" charset="0"/>
              <a:buChar char="•"/>
            </a:pPr>
            <a:r>
              <a:rPr lang="en-US" baseline="0" dirty="0"/>
              <a:t>Discussion entry length was positively related. For the average number of page views, every ~8,000 character increase in DEL led to a ~4% increase in final grade). Roughly 1.5 pages single-spaced, 12-pt font</a:t>
            </a:r>
          </a:p>
          <a:p>
            <a:pPr marL="171450" indent="-171450">
              <a:buFont typeface="Arial" panose="020B0604020202020204" pitchFamily="34" charset="0"/>
              <a:buChar char="•"/>
            </a:pPr>
            <a:r>
              <a:rPr lang="en-US" baseline="0" dirty="0"/>
              <a:t>R-squared (adjusted) = 45.26%</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23</a:t>
            </a:fld>
            <a:endParaRPr lang="en-US"/>
          </a:p>
        </p:txBody>
      </p:sp>
    </p:spTree>
    <p:extLst>
      <p:ext uri="{BB962C8B-B14F-4D97-AF65-F5344CB8AC3E}">
        <p14:creationId xmlns:p14="http://schemas.microsoft.com/office/powerpoint/2010/main" val="2992196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Assignment 1: adjusted</a:t>
            </a:r>
            <a:r>
              <a:rPr lang="en-US" baseline="0" dirty="0"/>
              <a:t> r-</a:t>
            </a:r>
            <a:r>
              <a:rPr lang="en-US" baseline="0" dirty="0" err="1"/>
              <a:t>sq</a:t>
            </a:r>
            <a:r>
              <a:rPr lang="en-US" baseline="0" dirty="0"/>
              <a:t> = 2%</a:t>
            </a:r>
          </a:p>
          <a:p>
            <a:pPr marL="171450" indent="-171450">
              <a:buFont typeface="Arial" panose="020B0604020202020204" pitchFamily="34" charset="0"/>
              <a:buChar char="•"/>
            </a:pPr>
            <a:r>
              <a:rPr lang="en-US" baseline="0" dirty="0"/>
              <a:t>Assignment 2: </a:t>
            </a:r>
            <a:r>
              <a:rPr lang="en-US" baseline="0" dirty="0" err="1"/>
              <a:t>adj</a:t>
            </a:r>
            <a:r>
              <a:rPr lang="en-US" baseline="0" dirty="0"/>
              <a:t> r-</a:t>
            </a:r>
            <a:r>
              <a:rPr lang="en-US" baseline="0" dirty="0" err="1"/>
              <a:t>sq</a:t>
            </a:r>
            <a:r>
              <a:rPr lang="en-US" baseline="0" dirty="0"/>
              <a:t> = 11%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the average discussion entries length, every one standard deviation increase in page views (45) led to a 2.02% </a:t>
            </a:r>
            <a:r>
              <a:rPr lang="en-US" sz="1200" i="1" kern="1200" dirty="0">
                <a:solidFill>
                  <a:schemeClr val="tx1"/>
                </a:solidFill>
                <a:effectLst/>
                <a:latin typeface="+mn-lt"/>
                <a:ea typeface="+mn-ea"/>
                <a:cs typeface="+mn-cs"/>
              </a:rPr>
              <a:t>decrease</a:t>
            </a:r>
            <a:r>
              <a:rPr lang="en-US" sz="1200" kern="1200" dirty="0">
                <a:solidFill>
                  <a:schemeClr val="tx1"/>
                </a:solidFill>
                <a:effectLst/>
                <a:latin typeface="+mn-lt"/>
                <a:ea typeface="+mn-ea"/>
                <a:cs typeface="+mn-cs"/>
              </a:rPr>
              <a:t> in proposal grade.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the average page views, every one standard deviation increase in discussion entries length (2,615) led to a 2.18% </a:t>
            </a:r>
            <a:r>
              <a:rPr lang="en-US" sz="1200" i="1" kern="1200" dirty="0">
                <a:solidFill>
                  <a:schemeClr val="tx1"/>
                </a:solidFill>
                <a:effectLst/>
                <a:latin typeface="+mn-lt"/>
                <a:ea typeface="+mn-ea"/>
                <a:cs typeface="+mn-cs"/>
              </a:rPr>
              <a:t>increase</a:t>
            </a:r>
            <a:r>
              <a:rPr lang="en-US" sz="1200" kern="1200" dirty="0">
                <a:solidFill>
                  <a:schemeClr val="tx1"/>
                </a:solidFill>
                <a:effectLst/>
                <a:latin typeface="+mn-lt"/>
                <a:ea typeface="+mn-ea"/>
                <a:cs typeface="+mn-cs"/>
              </a:rPr>
              <a:t> in proposal grade </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Assignment 3: (includes proposal as covariate)</a:t>
            </a:r>
            <a:r>
              <a:rPr lang="en-US" kern="1200" baseline="0" dirty="0">
                <a:solidFill>
                  <a:schemeClr val="tx1"/>
                </a:solidFill>
                <a:effectLst/>
                <a:latin typeface="+mn-lt"/>
                <a:ea typeface="+mn-ea"/>
                <a:cs typeface="+mn-cs"/>
              </a:rPr>
              <a:t> </a:t>
            </a:r>
            <a:r>
              <a:rPr lang="en-US" kern="1200" baseline="0" dirty="0" err="1">
                <a:solidFill>
                  <a:schemeClr val="tx1"/>
                </a:solidFill>
                <a:effectLst/>
                <a:latin typeface="+mn-lt"/>
                <a:ea typeface="+mn-ea"/>
                <a:cs typeface="+mn-cs"/>
              </a:rPr>
              <a:t>adj</a:t>
            </a:r>
            <a:r>
              <a:rPr lang="en-US" kern="1200" baseline="0" dirty="0">
                <a:solidFill>
                  <a:schemeClr val="tx1"/>
                </a:solidFill>
                <a:effectLst/>
                <a:latin typeface="+mn-lt"/>
                <a:ea typeface="+mn-ea"/>
                <a:cs typeface="+mn-cs"/>
              </a:rPr>
              <a:t> r-</a:t>
            </a:r>
            <a:r>
              <a:rPr lang="en-US" kern="1200" baseline="0" dirty="0" err="1">
                <a:solidFill>
                  <a:schemeClr val="tx1"/>
                </a:solidFill>
                <a:effectLst/>
                <a:latin typeface="+mn-lt"/>
                <a:ea typeface="+mn-ea"/>
                <a:cs typeface="+mn-cs"/>
              </a:rPr>
              <a:t>sq</a:t>
            </a:r>
            <a:r>
              <a:rPr lang="en-US" kern="1200" baseline="0" dirty="0">
                <a:solidFill>
                  <a:schemeClr val="tx1"/>
                </a:solidFill>
                <a:effectLst/>
                <a:latin typeface="+mn-lt"/>
                <a:ea typeface="+mn-ea"/>
                <a:cs typeface="+mn-cs"/>
              </a:rPr>
              <a:t> = 50%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the average proposal grade and page views, every one standard deviation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increase in discussion entries length (4,264) led to a final project grade increase of 1.39% </a:t>
            </a:r>
          </a:p>
          <a:p>
            <a:pPr marL="171450" lvl="0" indent="-171450">
              <a:buFont typeface="Arial" panose="020B0604020202020204" pitchFamily="34" charset="0"/>
              <a:buChar char="•"/>
            </a:pPr>
            <a:r>
              <a:rPr lang="en-US" kern="1200" baseline="0" dirty="0">
                <a:solidFill>
                  <a:schemeClr val="tx1"/>
                </a:solidFill>
                <a:effectLst/>
                <a:latin typeface="+mn-lt"/>
                <a:ea typeface="+mn-ea"/>
                <a:cs typeface="+mn-cs"/>
              </a:rPr>
              <a:t>Some interesting patterns here. Don’t want to over-interpret, however. Next step is to apply the same analyses to courses that use the same course shell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24</a:t>
            </a:fld>
            <a:endParaRPr lang="en-US"/>
          </a:p>
        </p:txBody>
      </p:sp>
    </p:spTree>
    <p:extLst>
      <p:ext uri="{BB962C8B-B14F-4D97-AF65-F5344CB8AC3E}">
        <p14:creationId xmlns:p14="http://schemas.microsoft.com/office/powerpoint/2010/main" val="2442688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Affordances of the course space online impact the behavior we see in </a:t>
            </a:r>
            <a:r>
              <a:rPr lang="en-US"/>
              <a:t>the system</a:t>
            </a:r>
          </a:p>
          <a:p>
            <a:pPr marL="171450" indent="-171450">
              <a:buFont typeface="Arial" panose="020B0604020202020204" pitchFamily="34" charset="0"/>
              <a:buChar char="•"/>
            </a:pPr>
            <a:r>
              <a:rPr lang="en-US" dirty="0"/>
              <a:t>Activity = page views</a:t>
            </a:r>
          </a:p>
          <a:p>
            <a:pPr marL="171450" indent="-171450">
              <a:buFont typeface="Arial" panose="020B0604020202020204" pitchFamily="34" charset="0"/>
              <a:buChar char="•"/>
            </a:pPr>
            <a:r>
              <a:rPr lang="en-US" dirty="0"/>
              <a:t>Cognitive abilities = WM and explicit</a:t>
            </a:r>
            <a:r>
              <a:rPr lang="en-US" baseline="0" dirty="0"/>
              <a:t> rule induction</a:t>
            </a:r>
          </a:p>
          <a:p>
            <a:pPr marL="171450" indent="-171450">
              <a:buFont typeface="Arial" panose="020B0604020202020204" pitchFamily="34" charset="0"/>
              <a:buChar char="•"/>
            </a:pPr>
            <a:r>
              <a:rPr lang="en-US" baseline="0" dirty="0"/>
              <a:t>Module learning assignments: don’t want to overstate what we’ve seen in only 3 sections of 1 course, but there might be something “moving in the bushes” in terms of intentionally designing a course and learning outcomes when we look at this smaller time window</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25</a:t>
            </a:fld>
            <a:endParaRPr lang="en-US"/>
          </a:p>
        </p:txBody>
      </p:sp>
    </p:spTree>
    <p:extLst>
      <p:ext uri="{BB962C8B-B14F-4D97-AF65-F5344CB8AC3E}">
        <p14:creationId xmlns:p14="http://schemas.microsoft.com/office/powerpoint/2010/main" val="93861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Interested in student and faculty perceptions of technology (including classroom technology)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 of a longer story on teaching and learning experiences at UMD</a:t>
            </a:r>
          </a:p>
          <a:p>
            <a:pPr marL="457200" indent="-457200">
              <a:buFont typeface="Arial" panose="020B0604020202020204" pitchFamily="34" charset="0"/>
              <a:buChar char="•"/>
            </a:pPr>
            <a:r>
              <a:rPr lang="en-US" dirty="0"/>
              <a:t>Presenting 2/5 sections (other</a:t>
            </a:r>
            <a:r>
              <a:rPr lang="en-US" baseline="0" dirty="0"/>
              <a:t> sections: academic technology and </a:t>
            </a:r>
            <a:r>
              <a:rPr lang="en-US" baseline="0" dirty="0" err="1"/>
              <a:t>wifi</a:t>
            </a:r>
            <a:r>
              <a:rPr lang="en-US" baseline="0" dirty="0"/>
              <a:t> for teaching</a:t>
            </a:r>
            <a:endParaRPr lang="en-US" dirty="0"/>
          </a:p>
          <a:p>
            <a:pPr marL="457200" indent="-457200">
              <a:buFont typeface="Arial" panose="020B0604020202020204" pitchFamily="34" charset="0"/>
              <a:buChar char="•"/>
            </a:pPr>
            <a:r>
              <a:rPr lang="en-US" dirty="0"/>
              <a:t>Sneak peak before final report, just finished analyzing. If you have follow-up analyses ideas or questions, love to hear about it/get in touch</a:t>
            </a:r>
          </a:p>
          <a:p>
            <a:pPr marL="457200" indent="-457200">
              <a:buFont typeface="Arial" panose="020B0604020202020204" pitchFamily="34" charset="0"/>
              <a:buChar char="•"/>
            </a:pPr>
            <a:r>
              <a:rPr lang="en-US" dirty="0"/>
              <a:t>Future plans: survey instructors like this every other year. Students via ECAR every year</a:t>
            </a:r>
          </a:p>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26</a:t>
            </a:fld>
            <a:endParaRPr lang="en-US"/>
          </a:p>
        </p:txBody>
      </p:sp>
    </p:spTree>
    <p:extLst>
      <p:ext uri="{BB962C8B-B14F-4D97-AF65-F5344CB8AC3E}">
        <p14:creationId xmlns:p14="http://schemas.microsoft.com/office/powerpoint/2010/main" val="256197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students</a:t>
            </a:r>
            <a:r>
              <a:rPr lang="en-US" baseline="0" dirty="0"/>
              <a:t> currently go to look up information?</a:t>
            </a:r>
          </a:p>
          <a:p>
            <a:r>
              <a:rPr lang="en-US" baseline="0" dirty="0"/>
              <a:t>UID on ID. </a:t>
            </a:r>
          </a:p>
          <a:p>
            <a:r>
              <a:rPr lang="en-US" baseline="0" dirty="0"/>
              <a:t>Beginning of semester: log into Testudo to see location of class, look it up on UMD maps on their phone.</a:t>
            </a:r>
          </a:p>
          <a:p>
            <a:r>
              <a:rPr lang="en-US" baseline="0" dirty="0"/>
              <a:t>Then log into ELMS-Canvas to see assignments for the week. Realize they are hungry, so log onto dining account to see how many dining dollars they have left.</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27</a:t>
            </a:fld>
            <a:endParaRPr lang="en-US"/>
          </a:p>
        </p:txBody>
      </p:sp>
    </p:spTree>
    <p:extLst>
      <p:ext uri="{BB962C8B-B14F-4D97-AF65-F5344CB8AC3E}">
        <p14:creationId xmlns:p14="http://schemas.microsoft.com/office/powerpoint/2010/main" val="1220041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D0130-04DC-40B7-88F2-D1F0FDF59AF7}" type="slidenum">
              <a:rPr lang="en-US" smtClean="0"/>
              <a:t>28</a:t>
            </a:fld>
            <a:endParaRPr lang="en-US"/>
          </a:p>
        </p:txBody>
      </p:sp>
    </p:spTree>
    <p:extLst>
      <p:ext uri="{BB962C8B-B14F-4D97-AF65-F5344CB8AC3E}">
        <p14:creationId xmlns:p14="http://schemas.microsoft.com/office/powerpoint/2010/main" val="381856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29</a:t>
            </a:fld>
            <a:endParaRPr lang="en-US"/>
          </a:p>
        </p:txBody>
      </p:sp>
    </p:spTree>
    <p:extLst>
      <p:ext uri="{BB962C8B-B14F-4D97-AF65-F5344CB8AC3E}">
        <p14:creationId xmlns:p14="http://schemas.microsoft.com/office/powerpoint/2010/main" val="96787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Who uses</a:t>
            </a:r>
            <a:r>
              <a:rPr lang="en-US" baseline="0" dirty="0"/>
              <a:t> Canvas as their Enterprise Learning Management system (ELMS)?</a:t>
            </a:r>
          </a:p>
          <a:p>
            <a:pPr marL="171450" indent="-171450">
              <a:buFont typeface="Arial" panose="020B0604020202020204" pitchFamily="34" charset="0"/>
              <a:buChar char="•"/>
            </a:pPr>
            <a:r>
              <a:rPr lang="en-US" baseline="0" dirty="0"/>
              <a:t>Can be a common course space online for instructors and students</a:t>
            </a:r>
          </a:p>
          <a:p>
            <a:pPr marL="171450" indent="-171450">
              <a:buFont typeface="Arial" panose="020B0604020202020204" pitchFamily="34" charset="0"/>
              <a:buChar char="•"/>
            </a:pPr>
            <a:r>
              <a:rPr lang="en-US" baseline="0" dirty="0"/>
              <a:t>Each semester a space automatically generated within our ELMS-Canvas instance (with exception of some types of sections, like independent study)</a:t>
            </a:r>
          </a:p>
          <a:p>
            <a:pPr marL="171450" indent="-171450">
              <a:buFont typeface="Arial" panose="020B0604020202020204" pitchFamily="34" charset="0"/>
              <a:buChar char="•"/>
            </a:pPr>
            <a:r>
              <a:rPr lang="en-US" baseline="0" dirty="0"/>
              <a:t>Instructor can publish a space = ACCESS available to students</a:t>
            </a:r>
          </a:p>
          <a:p>
            <a:pPr marL="171450" indent="-171450">
              <a:buFont typeface="Arial" panose="020B0604020202020204" pitchFamily="34" charset="0"/>
              <a:buChar char="•"/>
            </a:pPr>
            <a:r>
              <a:rPr lang="en-US" baseline="0" dirty="0"/>
              <a:t>Available since Fall 2012. Many teams within DIT piloted, implemented, and maintain</a:t>
            </a:r>
          </a:p>
        </p:txBody>
      </p:sp>
      <p:sp>
        <p:nvSpPr>
          <p:cNvPr id="4" name="Slide Number Placeholder 3"/>
          <p:cNvSpPr>
            <a:spLocks noGrp="1"/>
          </p:cNvSpPr>
          <p:nvPr>
            <p:ph type="sldNum" sz="quarter" idx="10"/>
          </p:nvPr>
        </p:nvSpPr>
        <p:spPr/>
        <p:txBody>
          <a:bodyPr/>
          <a:lstStyle/>
          <a:p>
            <a:fld id="{BF7D0130-04DC-40B7-88F2-D1F0FDF59AF7}" type="slidenum">
              <a:rPr lang="en-US" smtClean="0"/>
              <a:t>3</a:t>
            </a:fld>
            <a:endParaRPr lang="en-US"/>
          </a:p>
        </p:txBody>
      </p:sp>
    </p:spTree>
    <p:extLst>
      <p:ext uri="{BB962C8B-B14F-4D97-AF65-F5344CB8AC3E}">
        <p14:creationId xmlns:p14="http://schemas.microsoft.com/office/powerpoint/2010/main" val="277370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a:t>
            </a:r>
            <a:r>
              <a:rPr lang="en-US" baseline="0" dirty="0"/>
              <a:t> Spring 2017, 70% of course sections published, meaning available to students, on ELMS-Canvas (that’s 6,882 course sections)</a:t>
            </a:r>
          </a:p>
          <a:p>
            <a:pPr marL="174708" indent="-174708">
              <a:buFont typeface="Arial" panose="020B0604020202020204" pitchFamily="34" charset="0"/>
              <a:buChar char="•"/>
            </a:pPr>
            <a:r>
              <a:rPr lang="en-US" baseline="0" dirty="0"/>
              <a:t>Using our no adjectives principle, we know that an average of 70% of a students course sections were published in EC</a:t>
            </a:r>
          </a:p>
          <a:p>
            <a:pPr marL="174708" indent="-174708">
              <a:buFont typeface="Arial" panose="020B0604020202020204" pitchFamily="34" charset="0"/>
              <a:buChar char="•"/>
            </a:pPr>
            <a:r>
              <a:rPr lang="en-US" baseline="0" dirty="0"/>
              <a:t>We don’t know what instructors are doing within those ELMS-Canvas spaces? Are they posting the syllabus, are all assignments submitted online?</a:t>
            </a:r>
          </a:p>
          <a:p>
            <a:pPr marL="174708" indent="-174708">
              <a:buFont typeface="Arial" panose="020B0604020202020204" pitchFamily="34" charset="0"/>
              <a:buChar char="•"/>
            </a:pPr>
            <a:r>
              <a:rPr lang="en-US" baseline="0" dirty="0"/>
              <a:t>Here is where we can pull in another dataset to triangulate information or provide some context </a:t>
            </a:r>
          </a:p>
        </p:txBody>
      </p:sp>
      <p:sp>
        <p:nvSpPr>
          <p:cNvPr id="4" name="Slide Number Placeholder 3"/>
          <p:cNvSpPr>
            <a:spLocks noGrp="1"/>
          </p:cNvSpPr>
          <p:nvPr>
            <p:ph type="sldNum" sz="quarter" idx="10"/>
          </p:nvPr>
        </p:nvSpPr>
        <p:spPr/>
        <p:txBody>
          <a:bodyPr/>
          <a:lstStyle/>
          <a:p>
            <a:fld id="{BF7D0130-04DC-40B7-88F2-D1F0FDF59AF7}" type="slidenum">
              <a:rPr lang="en-US" smtClean="0"/>
              <a:t>4</a:t>
            </a:fld>
            <a:endParaRPr lang="en-US"/>
          </a:p>
        </p:txBody>
      </p:sp>
    </p:spTree>
    <p:extLst>
      <p:ext uri="{BB962C8B-B14F-4D97-AF65-F5344CB8AC3E}">
        <p14:creationId xmlns:p14="http://schemas.microsoft.com/office/powerpoint/2010/main" val="3416699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Spring break is a good check – we would expect there to be fewer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25185/39,000 = 65%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Pervasive learning technology that DIT supports that touches 65% of on a daily basis. And that’s just 1 tool that DIT provides, not to mention the other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Spring break = gut check. Out expectations about the patterns were met. Situation with the opposite.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First day of classes: Jan 25, last day: May 11</a:t>
            </a:r>
          </a:p>
        </p:txBody>
      </p:sp>
      <p:sp>
        <p:nvSpPr>
          <p:cNvPr id="4" name="Slide Number Placeholder 3"/>
          <p:cNvSpPr>
            <a:spLocks noGrp="1"/>
          </p:cNvSpPr>
          <p:nvPr>
            <p:ph type="sldNum" sz="quarter" idx="10"/>
          </p:nvPr>
        </p:nvSpPr>
        <p:spPr/>
        <p:txBody>
          <a:bodyPr/>
          <a:lstStyle/>
          <a:p>
            <a:fld id="{BF7D0130-04DC-40B7-88F2-D1F0FDF59AF7}" type="slidenum">
              <a:rPr lang="en-US" smtClean="0"/>
              <a:t>5</a:t>
            </a:fld>
            <a:endParaRPr lang="en-US"/>
          </a:p>
        </p:txBody>
      </p:sp>
    </p:spTree>
    <p:extLst>
      <p:ext uri="{BB962C8B-B14F-4D97-AF65-F5344CB8AC3E}">
        <p14:creationId xmlns:p14="http://schemas.microsoft.com/office/powerpoint/2010/main" val="85099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Average is for period Aug 27 – December 10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number is JUST students and JUST activity related to a Fall 2018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28,129 / 41,200 = 68% of all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Peak use was 34,924 on September 17, 2018. (85% of all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Thanksgiving is a good check – we would expect there to be fewer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Averages per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Sunday       26,444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Monday       31,245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Tuesday      30,942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Wednesday    30,036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Thursday     28,640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Friday       23,834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Saturday     17,474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Pervasive learning technology that DIT supports that touches 65% of on a daily basis. And that’s just 1 tool that DIT provides, not to mention the other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First day of classes: Jan 25, last day: May 11</a:t>
            </a:r>
          </a:p>
        </p:txBody>
      </p:sp>
      <p:sp>
        <p:nvSpPr>
          <p:cNvPr id="4" name="Slide Number Placeholder 3"/>
          <p:cNvSpPr>
            <a:spLocks noGrp="1"/>
          </p:cNvSpPr>
          <p:nvPr>
            <p:ph type="sldNum" sz="quarter" idx="10"/>
          </p:nvPr>
        </p:nvSpPr>
        <p:spPr/>
        <p:txBody>
          <a:bodyPr/>
          <a:lstStyle/>
          <a:p>
            <a:fld id="{BF7D0130-04DC-40B7-88F2-D1F0FDF59AF7}" type="slidenum">
              <a:rPr lang="en-US" smtClean="0"/>
              <a:t>6</a:t>
            </a:fld>
            <a:endParaRPr lang="en-US"/>
          </a:p>
        </p:txBody>
      </p:sp>
    </p:spTree>
    <p:extLst>
      <p:ext uri="{BB962C8B-B14F-4D97-AF65-F5344CB8AC3E}">
        <p14:creationId xmlns:p14="http://schemas.microsoft.com/office/powerpoint/2010/main" val="1991378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chart is the number of unique student users per hour for a week in Fall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September 16 (Sunday) midnight – 1:00 AM through September 22 (Saturday) 11:00 PM – midnight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Most days, usage tends to peak at 2:00 PM, with a secondary uptick around 9:00 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Lowest usage is around 5:00 AM in the morning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largest number of hourly users here was around 2:00 PM on Monday, September 17 (12,050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Because of the difficulty in unambiguously disambiguating human activity from system activity in the log table, this chart is best for understanding general trends rather than obsessing on exact numbers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 </a:t>
            </a:r>
          </a:p>
        </p:txBody>
      </p:sp>
      <p:sp>
        <p:nvSpPr>
          <p:cNvPr id="4" name="Slide Number Placeholder 3"/>
          <p:cNvSpPr>
            <a:spLocks noGrp="1"/>
          </p:cNvSpPr>
          <p:nvPr>
            <p:ph type="sldNum" sz="quarter" idx="10"/>
          </p:nvPr>
        </p:nvSpPr>
        <p:spPr/>
        <p:txBody>
          <a:bodyPr/>
          <a:lstStyle/>
          <a:p>
            <a:fld id="{BF7D0130-04DC-40B7-88F2-D1F0FDF59AF7}" type="slidenum">
              <a:rPr lang="en-US" smtClean="0"/>
              <a:t>7</a:t>
            </a:fld>
            <a:endParaRPr lang="en-US"/>
          </a:p>
        </p:txBody>
      </p:sp>
    </p:spTree>
    <p:extLst>
      <p:ext uri="{BB962C8B-B14F-4D97-AF65-F5344CB8AC3E}">
        <p14:creationId xmlns:p14="http://schemas.microsoft.com/office/powerpoint/2010/main" val="20417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BF7D0130-04DC-40B7-88F2-D1F0FDF59AF7}" type="slidenum">
              <a:rPr lang="en-US" smtClean="0"/>
              <a:t>8</a:t>
            </a:fld>
            <a:endParaRPr lang="en-US"/>
          </a:p>
        </p:txBody>
      </p:sp>
    </p:spTree>
    <p:extLst>
      <p:ext uri="{BB962C8B-B14F-4D97-AF65-F5344CB8AC3E}">
        <p14:creationId xmlns:p14="http://schemas.microsoft.com/office/powerpoint/2010/main" val="303935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Simultaneously exploring university usage patterns and individual course analytics, which compliment one another in terms of helping us understand the dataset but also what insights are useful for different audiences (e.g., working groups, instructors,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LA = young, interdisciplinary, emerging field, becoming familiar with literature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Incorporating it with our own dataset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2 caveats: imperfect measures (many steps from clicks to learning) and only 1 part of the student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Often situated under the umbrella terms of “data science”, “educational data mining”, “big data”, and “big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do we employ data mining, machine learning, natural language processing, visualization, and human-computer interaction to provide educators and learners with insights that might improve learning processes and teaching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Enables both instructors and learners to visually inspect their own process and 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Potential intersection between learning analytics integration and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Makes previously invisible processes and progress </a:t>
            </a:r>
            <a:r>
              <a:rPr lang="en-US" sz="1200" b="1" u="sng" dirty="0"/>
              <a:t>visible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following slides display some of the insights that we've learned in patterns of course-specific student activity.</a:t>
            </a:r>
            <a:endParaRPr lang="en-US" sz="1200" b="1"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Makes previously invisible processes and progress </a:t>
            </a:r>
            <a:r>
              <a:rPr lang="en-US" sz="1200" b="1" u="sng" dirty="0"/>
              <a:t>visible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fld id="{BF7D0130-04DC-40B7-88F2-D1F0FDF59AF7}" type="slidenum">
              <a:rPr lang="en-US" smtClean="0"/>
              <a:t>9</a:t>
            </a:fld>
            <a:endParaRPr lang="en-US"/>
          </a:p>
        </p:txBody>
      </p:sp>
    </p:spTree>
    <p:extLst>
      <p:ext uri="{BB962C8B-B14F-4D97-AF65-F5344CB8AC3E}">
        <p14:creationId xmlns:p14="http://schemas.microsoft.com/office/powerpoint/2010/main" val="2224419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76200" y="2971800"/>
            <a:ext cx="9296400" cy="859536"/>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effectLst/>
            </a:endParaRPr>
          </a:p>
        </p:txBody>
      </p:sp>
      <p:sp>
        <p:nvSpPr>
          <p:cNvPr id="7" name="Title 6"/>
          <p:cNvSpPr>
            <a:spLocks noGrp="1"/>
          </p:cNvSpPr>
          <p:nvPr>
            <p:ph type="title" hasCustomPrompt="1"/>
          </p:nvPr>
        </p:nvSpPr>
        <p:spPr>
          <a:xfrm>
            <a:off x="457200" y="3048002"/>
            <a:ext cx="8229600" cy="359663"/>
          </a:xfrm>
          <a:solidFill>
            <a:schemeClr val="bg2"/>
          </a:solidFill>
          <a:ln>
            <a:noFill/>
          </a:ln>
        </p:spPr>
        <p:txBody>
          <a:bodyPr>
            <a:normAutofit/>
          </a:bodyPr>
          <a:lstStyle>
            <a:lvl1pPr algn="ctr">
              <a:defRPr sz="1950" b="1"/>
            </a:lvl1pPr>
          </a:lstStyle>
          <a:p>
            <a:r>
              <a:rPr lang="en-US" dirty="0"/>
              <a:t>Presentation Title</a:t>
            </a:r>
          </a:p>
        </p:txBody>
      </p:sp>
      <p:sp>
        <p:nvSpPr>
          <p:cNvPr id="9" name="Text Placeholder 8"/>
          <p:cNvSpPr>
            <a:spLocks noGrp="1"/>
          </p:cNvSpPr>
          <p:nvPr>
            <p:ph type="body" sz="quarter" idx="10" hasCustomPrompt="1"/>
          </p:nvPr>
        </p:nvSpPr>
        <p:spPr>
          <a:xfrm>
            <a:off x="457200" y="3477771"/>
            <a:ext cx="8229600" cy="256031"/>
          </a:xfrm>
          <a:solidFill>
            <a:schemeClr val="bg2"/>
          </a:solidFill>
          <a:ln>
            <a:noFill/>
          </a:ln>
        </p:spPr>
        <p:txBody>
          <a:bodyPr anchor="ctr">
            <a:normAutofit/>
          </a:bodyPr>
          <a:lstStyle>
            <a:lvl1pPr marL="0" indent="0" algn="ctr">
              <a:buNone/>
              <a:defRPr sz="1200" baseline="0"/>
            </a:lvl1pPr>
            <a:lvl2pPr marL="342900" indent="0">
              <a:buNone/>
              <a:defRPr/>
            </a:lvl2pPr>
            <a:lvl3pPr marL="685800" indent="0" algn="ctr">
              <a:buNone/>
              <a:defRPr sz="1200" baseline="0"/>
            </a:lvl3pPr>
          </a:lstStyle>
          <a:p>
            <a:pPr lvl="0"/>
            <a:r>
              <a:rPr lang="en-US" dirty="0"/>
              <a:t>Subtitle / Division / Unit / Department</a:t>
            </a:r>
          </a:p>
        </p:txBody>
      </p:sp>
      <p:pic>
        <p:nvPicPr>
          <p:cNvPr id="12" name="Picture 11" descr="UMD_primary_mark_vertic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5440172"/>
            <a:ext cx="2895600" cy="1341628"/>
          </a:xfrm>
          <a:prstGeom prst="rect">
            <a:avLst/>
          </a:prstGeom>
        </p:spPr>
      </p:pic>
    </p:spTree>
    <p:extLst>
      <p:ext uri="{BB962C8B-B14F-4D97-AF65-F5344CB8AC3E}">
        <p14:creationId xmlns:p14="http://schemas.microsoft.com/office/powerpoint/2010/main" val="41947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Slide Number Placeholder 5"/>
          <p:cNvSpPr>
            <a:spLocks noGrp="1"/>
          </p:cNvSpPr>
          <p:nvPr>
            <p:ph type="sldNum" sz="quarter" idx="12"/>
          </p:nvPr>
        </p:nvSpPr>
        <p:spPr>
          <a:xfrm>
            <a:off x="6553200" y="6356352"/>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412632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act">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UMD_primary_mark_vertical_white_black_typ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900" y="2971802"/>
            <a:ext cx="3124200" cy="1450915"/>
          </a:xfrm>
          <a:prstGeom prst="rect">
            <a:avLst/>
          </a:prstGeom>
        </p:spPr>
      </p:pic>
      <p:sp>
        <p:nvSpPr>
          <p:cNvPr id="10" name="Text Placeholder 9"/>
          <p:cNvSpPr>
            <a:spLocks noGrp="1"/>
          </p:cNvSpPr>
          <p:nvPr>
            <p:ph type="body" sz="quarter" idx="10" hasCustomPrompt="1"/>
          </p:nvPr>
        </p:nvSpPr>
        <p:spPr>
          <a:xfrm>
            <a:off x="0" y="5257800"/>
            <a:ext cx="9144000" cy="1600200"/>
          </a:xfrm>
        </p:spPr>
        <p:txBody>
          <a:bodyPr anchor="ctr"/>
          <a:lstStyle>
            <a:lvl1pPr algn="ctr">
              <a:defRPr sz="975" b="1">
                <a:solidFill>
                  <a:schemeClr val="bg2"/>
                </a:solidFill>
              </a:defRPr>
            </a:lvl1pPr>
          </a:lstStyle>
          <a:p>
            <a:r>
              <a:rPr lang="en-US" sz="750" dirty="0"/>
              <a:t>CONTACT INFORMATION</a:t>
            </a:r>
          </a:p>
          <a:p>
            <a:r>
              <a:rPr lang="en-US" b="0" dirty="0"/>
              <a:t>First and Last Name</a:t>
            </a:r>
          </a:p>
          <a:p>
            <a:r>
              <a:rPr lang="en-US" b="0" dirty="0"/>
              <a:t>Campus Address / Room Number / College Park, MD 20742</a:t>
            </a:r>
          </a:p>
          <a:p>
            <a:r>
              <a:rPr lang="en-US" b="0" dirty="0"/>
              <a:t>phone: 301.450.XXXX / email: </a:t>
            </a:r>
            <a:r>
              <a:rPr lang="en-US" b="0" dirty="0" err="1"/>
              <a:t>xxxxxxx@umd.edu</a:t>
            </a:r>
            <a:endParaRPr lang="en-US" b="0" dirty="0"/>
          </a:p>
        </p:txBody>
      </p:sp>
    </p:spTree>
    <p:extLst>
      <p:ext uri="{BB962C8B-B14F-4D97-AF65-F5344CB8AC3E}">
        <p14:creationId xmlns:p14="http://schemas.microsoft.com/office/powerpoint/2010/main" val="44801923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10400" y="794"/>
            <a:ext cx="2133600" cy="365125"/>
          </a:xfrm>
        </p:spPr>
        <p:txBody>
          <a:bodyPr/>
          <a:lstStyle/>
          <a:p>
            <a:fld id="{FE5B6CEA-C3C3-4F9B-9E95-A6F9C22F2C54}" type="slidenum">
              <a:rPr lang="en-US" smtClean="0"/>
              <a:t>‹#›</a:t>
            </a:fld>
            <a:endParaRPr lang="en-US"/>
          </a:p>
        </p:txBody>
      </p:sp>
    </p:spTree>
    <p:extLst>
      <p:ext uri="{BB962C8B-B14F-4D97-AF65-F5344CB8AC3E}">
        <p14:creationId xmlns:p14="http://schemas.microsoft.com/office/powerpoint/2010/main" val="15091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with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7010400" y="15875"/>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156576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with Bullete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7010400" y="15875"/>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261320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with Numbere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 typeface="+mj-lt"/>
              <a:buNone/>
              <a:defRPr/>
            </a:lvl1pPr>
            <a:lvl2pPr marL="728663" indent="-385763">
              <a:buFont typeface="+mj-lt"/>
              <a:buAutoNum type="arabicPeriod"/>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0400" y="15875"/>
            <a:ext cx="2133600" cy="365125"/>
          </a:xfrm>
        </p:spPr>
        <p:txBody>
          <a:bodyPr/>
          <a:lstStyle>
            <a:lvl1pPr>
              <a:defRPr sz="750" spc="225"/>
            </a:lvl1pPr>
          </a:lstStyle>
          <a:p>
            <a:fld id="{FE5B6CEA-C3C3-4F9B-9E95-A6F9C22F2C54}" type="slidenum">
              <a:rPr lang="en-US" smtClean="0"/>
              <a:t>‹#›</a:t>
            </a:fld>
            <a:endParaRPr lang="en-US"/>
          </a:p>
        </p:txBody>
      </p:sp>
      <p:cxnSp>
        <p:nvCxnSpPr>
          <p:cNvPr id="7" name="Straight Connector 6"/>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01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94005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388620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392362"/>
            <a:ext cx="38862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752600"/>
            <a:ext cx="388620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00600" y="2392362"/>
            <a:ext cx="38862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72000" y="1752600"/>
            <a:ext cx="0" cy="457200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341050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205100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351857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alphaModFix amt="3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marL="0" indent="0">
              <a:buNone/>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Slide Number Placeholder 5"/>
          <p:cNvSpPr>
            <a:spLocks noGrp="1"/>
          </p:cNvSpPr>
          <p:nvPr>
            <p:ph type="sldNum" sz="quarter" idx="12"/>
          </p:nvPr>
        </p:nvSpPr>
        <p:spPr>
          <a:xfrm>
            <a:off x="6553200" y="6356352"/>
            <a:ext cx="2133600" cy="365125"/>
          </a:xfrm>
        </p:spPr>
        <p:txBody>
          <a:bodyPr/>
          <a:lstStyle>
            <a:lvl1pPr>
              <a:defRPr sz="750" spc="225"/>
            </a:lvl1pPr>
          </a:lstStyle>
          <a:p>
            <a:fld id="{FE5B6CEA-C3C3-4F9B-9E95-A6F9C22F2C54}" type="slidenum">
              <a:rPr lang="en-US" smtClean="0"/>
              <a:t>‹#›</a:t>
            </a:fld>
            <a:endParaRPr lang="en-US"/>
          </a:p>
        </p:txBody>
      </p:sp>
      <p:cxnSp>
        <p:nvCxnSpPr>
          <p:cNvPr id="9" name="Straight Connector 8"/>
          <p:cNvCxnSpPr/>
          <p:nvPr/>
        </p:nvCxnSpPr>
        <p:spPr>
          <a:xfrm>
            <a:off x="457200" y="62484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UMD_primary_mar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74872"/>
            <a:ext cx="2057400" cy="576072"/>
          </a:xfrm>
          <a:prstGeom prst="rect">
            <a:avLst/>
          </a:prstGeom>
        </p:spPr>
      </p:pic>
      <p:pic>
        <p:nvPicPr>
          <p:cNvPr id="11" name="Picture 10" descr="FearlessIdeas-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6400802"/>
            <a:ext cx="2514600" cy="360761"/>
          </a:xfrm>
          <a:prstGeom prst="rect">
            <a:avLst/>
          </a:prstGeom>
        </p:spPr>
      </p:pic>
    </p:spTree>
    <p:extLst>
      <p:ext uri="{BB962C8B-B14F-4D97-AF65-F5344CB8AC3E}">
        <p14:creationId xmlns:p14="http://schemas.microsoft.com/office/powerpoint/2010/main" val="134596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5B6CEA-C3C3-4F9B-9E95-A6F9C22F2C54}" type="slidenum">
              <a:rPr lang="en-US" smtClean="0"/>
              <a:t>‹#›</a:t>
            </a:fld>
            <a:endParaRPr lang="en-US"/>
          </a:p>
        </p:txBody>
      </p:sp>
    </p:spTree>
    <p:extLst>
      <p:ext uri="{BB962C8B-B14F-4D97-AF65-F5344CB8AC3E}">
        <p14:creationId xmlns:p14="http://schemas.microsoft.com/office/powerpoint/2010/main" val="3118067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800" rtl="0" eaLnBrk="1" latinLnBrk="0" hangingPunct="1">
        <a:spcBef>
          <a:spcPct val="0"/>
        </a:spcBef>
        <a:buNone/>
        <a:defRPr sz="2550" b="1" kern="1200">
          <a:solidFill>
            <a:schemeClr val="accent1"/>
          </a:solidFill>
          <a:latin typeface="+mj-lt"/>
          <a:ea typeface="+mj-ea"/>
          <a:cs typeface="+mj-cs"/>
        </a:defRPr>
      </a:lvl1pPr>
    </p:titleStyle>
    <p:bodyStyle>
      <a:lvl1pPr marL="0" indent="0" algn="l" defTabSz="685800" rtl="0" eaLnBrk="1" latinLnBrk="0" hangingPunct="1">
        <a:spcBef>
          <a:spcPct val="20000"/>
        </a:spcBef>
        <a:buClr>
          <a:schemeClr val="accent1"/>
        </a:buClr>
        <a:buSzPct val="68000"/>
        <a:buFont typeface="Arial"/>
        <a:buNone/>
        <a:defRPr sz="2550" kern="1200">
          <a:solidFill>
            <a:schemeClr val="tx1"/>
          </a:solidFill>
          <a:latin typeface="+mn-lt"/>
          <a:ea typeface="+mn-ea"/>
          <a:cs typeface="+mn-cs"/>
        </a:defRPr>
      </a:lvl1pPr>
      <a:lvl2pPr marL="557213" indent="-214313" algn="l" defTabSz="685800" rtl="0" eaLnBrk="1" latinLnBrk="0" hangingPunct="1">
        <a:spcBef>
          <a:spcPct val="20000"/>
        </a:spcBef>
        <a:buClr>
          <a:schemeClr val="accent1"/>
        </a:buClr>
        <a:buSzPct val="68000"/>
        <a:buFont typeface="Arial"/>
        <a:buChar char="•"/>
        <a:defRPr sz="1950" kern="1200">
          <a:solidFill>
            <a:schemeClr val="tx1"/>
          </a:solidFill>
          <a:latin typeface="+mn-lt"/>
          <a:ea typeface="+mn-ea"/>
          <a:cs typeface="+mn-cs"/>
        </a:defRPr>
      </a:lvl2pPr>
      <a:lvl3pPr marL="857250" indent="-171450" algn="l" defTabSz="685800" rtl="0" eaLnBrk="1" latinLnBrk="0" hangingPunct="1">
        <a:spcBef>
          <a:spcPct val="20000"/>
        </a:spcBef>
        <a:buClr>
          <a:schemeClr val="accent1"/>
        </a:buClr>
        <a:buSzPct val="68000"/>
        <a:buFont typeface="Arial"/>
        <a:buChar char="•"/>
        <a:defRPr sz="1575" kern="1200">
          <a:solidFill>
            <a:schemeClr val="tx1"/>
          </a:solidFill>
          <a:latin typeface="+mn-lt"/>
          <a:ea typeface="+mn-ea"/>
          <a:cs typeface="+mn-cs"/>
        </a:defRPr>
      </a:lvl3pPr>
      <a:lvl4pPr marL="1200150" indent="-171450" algn="l" defTabSz="685800" rtl="0" eaLnBrk="1" latinLnBrk="0" hangingPunct="1">
        <a:spcBef>
          <a:spcPct val="20000"/>
        </a:spcBef>
        <a:buClr>
          <a:schemeClr val="accent1"/>
        </a:buClr>
        <a:buSzPct val="68000"/>
        <a:buFont typeface="Arial"/>
        <a:buChar char="•"/>
        <a:defRPr sz="1200" kern="1200">
          <a:solidFill>
            <a:schemeClr val="tx1"/>
          </a:solidFill>
          <a:latin typeface="+mn-lt"/>
          <a:ea typeface="+mn-ea"/>
          <a:cs typeface="+mn-cs"/>
        </a:defRPr>
      </a:lvl4pPr>
      <a:lvl5pPr marL="1543050" indent="-171450" algn="l" defTabSz="685800" rtl="0" eaLnBrk="1" latinLnBrk="0" hangingPunct="1">
        <a:spcBef>
          <a:spcPct val="20000"/>
        </a:spcBef>
        <a:buClr>
          <a:schemeClr val="accent1"/>
        </a:buClr>
        <a:buSzPct val="68000"/>
        <a:buFont typeface="Arial"/>
        <a:buChar char="•"/>
        <a:defRPr sz="975"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body" sz="quarter" idx="10"/>
          </p:nvPr>
        </p:nvSpPr>
        <p:spPr>
          <a:xfrm>
            <a:off x="457199" y="3048002"/>
            <a:ext cx="8570423" cy="1158238"/>
          </a:xfrm>
        </p:spPr>
        <p:txBody>
          <a:bodyPr>
            <a:noAutofit/>
          </a:bodyPr>
          <a:lstStyle/>
          <a:p>
            <a:r>
              <a:rPr lang="en-US" sz="2500" dirty="0"/>
              <a:t>Leveraging LMS Data to Understand Student Engagement</a:t>
            </a:r>
          </a:p>
          <a:p>
            <a:r>
              <a:rPr lang="en-US" dirty="0"/>
              <a:t>Megan Masters, PhD, Alia Lancaster, PhD, Martyn Clark, PhD</a:t>
            </a:r>
          </a:p>
        </p:txBody>
      </p:sp>
    </p:spTree>
    <p:extLst>
      <p:ext uri="{BB962C8B-B14F-4D97-AF65-F5344CB8AC3E}">
        <p14:creationId xmlns:p14="http://schemas.microsoft.com/office/powerpoint/2010/main" val="867184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57200" y="274638"/>
            <a:ext cx="4613564" cy="1143000"/>
          </a:xfrm>
        </p:spPr>
        <p:txBody>
          <a:bodyPr/>
          <a:lstStyle/>
          <a:p>
            <a:r>
              <a:rPr lang="en-US" dirty="0"/>
              <a:t>Individual course analytics</a:t>
            </a:r>
          </a:p>
        </p:txBody>
      </p:sp>
      <p:sp>
        <p:nvSpPr>
          <p:cNvPr id="3" name="textbody"/>
          <p:cNvSpPr>
            <a:spLocks noGrp="1"/>
          </p:cNvSpPr>
          <p:nvPr>
            <p:ph idx="1"/>
          </p:nvPr>
        </p:nvSpPr>
        <p:spPr/>
        <p:txBody>
          <a:bodyPr>
            <a:normAutofit/>
          </a:bodyPr>
          <a:lstStyle/>
          <a:p>
            <a:r>
              <a:rPr lang="en-US" sz="2800" b="1" dirty="0"/>
              <a:t>Three featured instructor partnerships</a:t>
            </a:r>
          </a:p>
          <a:p>
            <a:pPr marL="514350" indent="-514350">
              <a:buAutoNum type="arabicPeriod"/>
            </a:pPr>
            <a:r>
              <a:rPr lang="en-US" b="1" dirty="0"/>
              <a:t>Visualize</a:t>
            </a:r>
            <a:r>
              <a:rPr lang="en-US" dirty="0"/>
              <a:t> student activity for a large (1000+ students) course</a:t>
            </a:r>
          </a:p>
          <a:p>
            <a:pPr marL="514350" indent="-514350">
              <a:buAutoNum type="arabicPeriod"/>
            </a:pPr>
            <a:r>
              <a:rPr lang="en-US" b="1" dirty="0"/>
              <a:t>Empirically examine </a:t>
            </a:r>
            <a:r>
              <a:rPr lang="en-US" dirty="0"/>
              <a:t>individual differences in cognitive processes, ELMS-Canvas usage, and learning outcomes</a:t>
            </a:r>
          </a:p>
          <a:p>
            <a:pPr marL="514350" indent="-514350">
              <a:buAutoNum type="arabicPeriod"/>
            </a:pPr>
            <a:r>
              <a:rPr lang="en-US" b="1" dirty="0"/>
              <a:t>Explore</a:t>
            </a:r>
            <a:r>
              <a:rPr lang="en-US" dirty="0"/>
              <a:t> how to relate course design and learning </a:t>
            </a:r>
            <a:r>
              <a:rPr lang="en-US" b="1" dirty="0"/>
              <a:t>outcomes</a:t>
            </a:r>
            <a:r>
              <a:rPr lang="en-US" dirty="0"/>
              <a:t> to activity in ELMS-Canvas</a:t>
            </a:r>
          </a:p>
        </p:txBody>
      </p:sp>
      <p:pic>
        <p:nvPicPr>
          <p:cNvPr id="8" name="Picture 3" descr="Icon for exploration&#10;"/>
          <p:cNvPicPr>
            <a:picLocks noChangeAspect="1"/>
          </p:cNvPicPr>
          <p:nvPr/>
        </p:nvPicPr>
        <p:blipFill>
          <a:blip r:embed="rId3"/>
          <a:stretch>
            <a:fillRect/>
          </a:stretch>
        </p:blipFill>
        <p:spPr>
          <a:xfrm>
            <a:off x="7486170" y="4421585"/>
            <a:ext cx="1657830" cy="1099099"/>
          </a:xfrm>
          <a:prstGeom prst="rect">
            <a:avLst/>
          </a:prstGeom>
        </p:spPr>
      </p:pic>
      <p:pic>
        <p:nvPicPr>
          <p:cNvPr id="9" name="Picture 2" descr="Icon for empirical examination&#10;"/>
          <p:cNvPicPr>
            <a:picLocks noChangeAspect="1"/>
          </p:cNvPicPr>
          <p:nvPr/>
        </p:nvPicPr>
        <p:blipFill>
          <a:blip r:embed="rId4"/>
          <a:stretch>
            <a:fillRect/>
          </a:stretch>
        </p:blipFill>
        <p:spPr>
          <a:xfrm>
            <a:off x="8120152" y="3221163"/>
            <a:ext cx="1023848" cy="927764"/>
          </a:xfrm>
          <a:prstGeom prst="rect">
            <a:avLst/>
          </a:prstGeom>
        </p:spPr>
      </p:pic>
      <p:pic>
        <p:nvPicPr>
          <p:cNvPr id="6" name="Picture 1" descr="Icon for visualization&#10;"/>
          <p:cNvPicPr>
            <a:picLocks noChangeAspect="1"/>
          </p:cNvPicPr>
          <p:nvPr/>
        </p:nvPicPr>
        <p:blipFill>
          <a:blip r:embed="rId5"/>
          <a:stretch>
            <a:fillRect/>
          </a:stretch>
        </p:blipFill>
        <p:spPr>
          <a:xfrm>
            <a:off x="8229870" y="2075986"/>
            <a:ext cx="914130" cy="872518"/>
          </a:xfrm>
          <a:prstGeom prst="rect">
            <a:avLst/>
          </a:prstGeom>
        </p:spPr>
      </p:pic>
      <p:sp>
        <p:nvSpPr>
          <p:cNvPr id="4" name="Slide Number 10"/>
          <p:cNvSpPr>
            <a:spLocks noGrp="1"/>
          </p:cNvSpPr>
          <p:nvPr>
            <p:ph type="sldNum" sz="quarter" idx="12"/>
          </p:nvPr>
        </p:nvSpPr>
        <p:spPr/>
        <p:txBody>
          <a:bodyPr/>
          <a:lstStyle/>
          <a:p>
            <a:fld id="{FE5B6CEA-C3C3-4F9B-9E95-A6F9C22F2C54}" type="slidenum">
              <a:rPr lang="en-US" smtClean="0"/>
              <a:t>10</a:t>
            </a:fld>
            <a:endParaRPr lang="en-US"/>
          </a:p>
        </p:txBody>
      </p:sp>
    </p:spTree>
    <p:extLst>
      <p:ext uri="{BB962C8B-B14F-4D97-AF65-F5344CB8AC3E}">
        <p14:creationId xmlns:p14="http://schemas.microsoft.com/office/powerpoint/2010/main" val="379459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Foundations in Entrepreneurship</a:t>
            </a:r>
          </a:p>
        </p:txBody>
      </p:sp>
      <p:pic>
        <p:nvPicPr>
          <p:cNvPr id="6" name="Picture 1" descr="Icon for visualization&#10;"/>
          <p:cNvPicPr>
            <a:picLocks noChangeAspect="1"/>
          </p:cNvPicPr>
          <p:nvPr/>
        </p:nvPicPr>
        <p:blipFill>
          <a:blip r:embed="rId3"/>
          <a:stretch>
            <a:fillRect/>
          </a:stretch>
        </p:blipFill>
        <p:spPr>
          <a:xfrm>
            <a:off x="7851458" y="463060"/>
            <a:ext cx="914130" cy="872518"/>
          </a:xfrm>
          <a:prstGeom prst="rect">
            <a:avLst/>
          </a:prstGeom>
        </p:spPr>
      </p:pic>
      <p:sp>
        <p:nvSpPr>
          <p:cNvPr id="3" name="Textbody"/>
          <p:cNvSpPr>
            <a:spLocks noGrp="1"/>
          </p:cNvSpPr>
          <p:nvPr>
            <p:ph idx="1"/>
          </p:nvPr>
        </p:nvSpPr>
        <p:spPr/>
        <p:txBody>
          <a:bodyPr>
            <a:normAutofit/>
          </a:bodyPr>
          <a:lstStyle/>
          <a:p>
            <a:r>
              <a:rPr lang="en-US" sz="2800" b="1" dirty="0"/>
              <a:t>Discovering New Ventures: Foundations in Entrepreneurship (ENES140)</a:t>
            </a:r>
          </a:p>
          <a:p>
            <a:pPr marL="514350" indent="-514350">
              <a:buFont typeface="+mj-lt"/>
              <a:buAutoNum type="arabicPeriod"/>
            </a:pPr>
            <a:r>
              <a:rPr lang="en-US" sz="2800" dirty="0"/>
              <a:t>Students explore dynamic company startup topics by working in teams to design a new venture. </a:t>
            </a:r>
          </a:p>
          <a:p>
            <a:pPr marL="514350" indent="-514350">
              <a:buFont typeface="+mj-lt"/>
              <a:buAutoNum type="arabicPeriod"/>
            </a:pPr>
            <a:r>
              <a:rPr lang="en-US" sz="2800" dirty="0"/>
              <a:t>Online version has 1500 students</a:t>
            </a:r>
          </a:p>
          <a:p>
            <a:pPr marL="514350" indent="-514350">
              <a:buFont typeface="+mj-lt"/>
              <a:buAutoNum type="arabicPeriod"/>
            </a:pPr>
            <a:r>
              <a:rPr lang="en-US" sz="2800" dirty="0"/>
              <a:t>Challenge: How to visualize activity for such a large number of learners?</a:t>
            </a:r>
          </a:p>
          <a:p>
            <a:pPr marL="514350" indent="-514350">
              <a:buFont typeface="+mj-lt"/>
              <a:buAutoNum type="arabicPeriod"/>
            </a:pPr>
            <a:endParaRPr lang="en-US" sz="2800" dirty="0"/>
          </a:p>
          <a:p>
            <a:endParaRPr lang="en-US" sz="2800" b="1"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457200" indent="-457200">
              <a:buFont typeface="Arial" panose="020B0604020202020204" pitchFamily="34" charset="0"/>
              <a:buChar char="•"/>
            </a:pPr>
            <a:endParaRPr lang="en-US" dirty="0"/>
          </a:p>
          <a:p>
            <a:pPr lvl="1"/>
            <a:endParaRPr lang="en-US" dirty="0"/>
          </a:p>
        </p:txBody>
      </p:sp>
      <p:sp>
        <p:nvSpPr>
          <p:cNvPr id="5" name="Slide Number 11"/>
          <p:cNvSpPr>
            <a:spLocks noGrp="1"/>
          </p:cNvSpPr>
          <p:nvPr>
            <p:ph type="sldNum" sz="quarter" idx="12"/>
          </p:nvPr>
        </p:nvSpPr>
        <p:spPr/>
        <p:txBody>
          <a:bodyPr/>
          <a:lstStyle/>
          <a:p>
            <a:fld id="{FE5B6CEA-C3C3-4F9B-9E95-A6F9C22F2C54}" type="slidenum">
              <a:rPr lang="en-US" smtClean="0"/>
              <a:t>11</a:t>
            </a:fld>
            <a:endParaRPr lang="en-US"/>
          </a:p>
        </p:txBody>
      </p:sp>
    </p:spTree>
    <p:extLst>
      <p:ext uri="{BB962C8B-B14F-4D97-AF65-F5344CB8AC3E}">
        <p14:creationId xmlns:p14="http://schemas.microsoft.com/office/powerpoint/2010/main" val="237559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dy"/>
          <p:cNvSpPr txBox="1"/>
          <p:nvPr/>
        </p:nvSpPr>
        <p:spPr>
          <a:xfrm>
            <a:off x="528636" y="441880"/>
            <a:ext cx="8086725" cy="369332"/>
          </a:xfrm>
          <a:prstGeom prst="rect">
            <a:avLst/>
          </a:prstGeom>
          <a:noFill/>
        </p:spPr>
        <p:txBody>
          <a:bodyPr wrap="square" rtlCol="0">
            <a:spAutoFit/>
          </a:bodyPr>
          <a:lstStyle/>
          <a:p>
            <a:pPr algn="ctr"/>
            <a:r>
              <a:rPr lang="en-US" dirty="0">
                <a:solidFill>
                  <a:schemeClr val="tx1">
                    <a:lumMod val="75000"/>
                    <a:lumOff val="25000"/>
                  </a:schemeClr>
                </a:solidFill>
              </a:rPr>
              <a:t>Exploring patterns in student activity within the ELMS-Canvas platform</a:t>
            </a:r>
          </a:p>
        </p:txBody>
      </p:sp>
      <p:pic>
        <p:nvPicPr>
          <p:cNvPr id="11" name="Picture 1"/>
          <p:cNvPicPr>
            <a:picLocks noChangeAspect="1"/>
          </p:cNvPicPr>
          <p:nvPr/>
        </p:nvPicPr>
        <p:blipFill>
          <a:blip r:embed="rId3"/>
          <a:stretch>
            <a:fillRect/>
          </a:stretch>
        </p:blipFill>
        <p:spPr>
          <a:xfrm>
            <a:off x="8158296" y="108384"/>
            <a:ext cx="914130" cy="872518"/>
          </a:xfrm>
          <a:prstGeom prst="rect">
            <a:avLst/>
          </a:prstGeom>
        </p:spPr>
      </p:pic>
      <p:pic>
        <p:nvPicPr>
          <p:cNvPr id="5" name="Picture 2" descr="A heatmap of page views in an ELMS-Canvas course space by individual students. There were three distinct types of viewing patterns: late comer, sporadic, and consistent.">
            <a:extLst>
              <a:ext uri="{FF2B5EF4-FFF2-40B4-BE49-F238E27FC236}">
                <a16:creationId xmlns:a16="http://schemas.microsoft.com/office/drawing/2014/main" id="{2A548816-AC85-1640-AE53-608AC132A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1257300"/>
            <a:ext cx="6324600" cy="4343400"/>
          </a:xfrm>
          <a:prstGeom prst="rect">
            <a:avLst/>
          </a:prstGeom>
        </p:spPr>
      </p:pic>
      <p:sp>
        <p:nvSpPr>
          <p:cNvPr id="2" name="Slide Number 12"/>
          <p:cNvSpPr>
            <a:spLocks noGrp="1"/>
          </p:cNvSpPr>
          <p:nvPr>
            <p:ph type="sldNum" sz="quarter" idx="12"/>
          </p:nvPr>
        </p:nvSpPr>
        <p:spPr/>
        <p:txBody>
          <a:bodyPr/>
          <a:lstStyle/>
          <a:p>
            <a:fld id="{FE5B6CEA-C3C3-4F9B-9E95-A6F9C22F2C54}" type="slidenum">
              <a:rPr lang="en-US" smtClean="0"/>
              <a:t>12</a:t>
            </a:fld>
            <a:endParaRPr lang="en-US"/>
          </a:p>
        </p:txBody>
      </p:sp>
    </p:spTree>
    <p:extLst>
      <p:ext uri="{BB962C8B-B14F-4D97-AF65-F5344CB8AC3E}">
        <p14:creationId xmlns:p14="http://schemas.microsoft.com/office/powerpoint/2010/main" val="91805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dy"/>
          <p:cNvSpPr txBox="1"/>
          <p:nvPr/>
        </p:nvSpPr>
        <p:spPr>
          <a:xfrm>
            <a:off x="528636" y="441880"/>
            <a:ext cx="8086725" cy="923330"/>
          </a:xfrm>
          <a:prstGeom prst="rect">
            <a:avLst/>
          </a:prstGeom>
          <a:noFill/>
        </p:spPr>
        <p:txBody>
          <a:bodyPr wrap="square" rtlCol="0">
            <a:spAutoFit/>
          </a:bodyPr>
          <a:lstStyle/>
          <a:p>
            <a:pPr algn="ctr"/>
            <a:r>
              <a:rPr lang="en-US" dirty="0">
                <a:solidFill>
                  <a:schemeClr val="tx1">
                    <a:lumMod val="75000"/>
                    <a:lumOff val="25000"/>
                  </a:schemeClr>
                </a:solidFill>
              </a:rPr>
              <a:t>Exploring patterns in student activity within ELMS-Canvas</a:t>
            </a:r>
          </a:p>
          <a:p>
            <a:pPr algn="ctr"/>
            <a:r>
              <a:rPr lang="en-US" dirty="0">
                <a:solidFill>
                  <a:schemeClr val="tx1">
                    <a:lumMod val="75000"/>
                    <a:lumOff val="25000"/>
                  </a:schemeClr>
                </a:solidFill>
              </a:rPr>
              <a:t>Discovering New Ventures </a:t>
            </a:r>
          </a:p>
          <a:p>
            <a:pPr algn="ctr"/>
            <a:r>
              <a:rPr lang="en-US" dirty="0">
                <a:solidFill>
                  <a:schemeClr val="tx1">
                    <a:lumMod val="75000"/>
                    <a:lumOff val="25000"/>
                  </a:schemeClr>
                </a:solidFill>
              </a:rPr>
              <a:t>(Dr. James Vaughn-Green, ENES 140, n = 239)</a:t>
            </a:r>
          </a:p>
        </p:txBody>
      </p:sp>
      <p:pic>
        <p:nvPicPr>
          <p:cNvPr id="8" name="Picture 1" descr="Icon for visualization&#10;"/>
          <p:cNvPicPr>
            <a:picLocks noChangeAspect="1"/>
          </p:cNvPicPr>
          <p:nvPr/>
        </p:nvPicPr>
        <p:blipFill>
          <a:blip r:embed="rId3"/>
          <a:stretch>
            <a:fillRect/>
          </a:stretch>
        </p:blipFill>
        <p:spPr>
          <a:xfrm>
            <a:off x="7851458" y="463060"/>
            <a:ext cx="914130" cy="872518"/>
          </a:xfrm>
          <a:prstGeom prst="rect">
            <a:avLst/>
          </a:prstGeom>
        </p:spPr>
      </p:pic>
      <p:pic>
        <p:nvPicPr>
          <p:cNvPr id="23" name="Picture 2" descr="Heatmap of page views in the ELMS-Canvas course space by individual students over the semester for ENES 140. There were more views on or just before assignment due dates.">
            <a:extLst>
              <a:ext uri="{FF2B5EF4-FFF2-40B4-BE49-F238E27FC236}">
                <a16:creationId xmlns:a16="http://schemas.microsoft.com/office/drawing/2014/main" id="{4ED59F03-DCF8-1840-A8B9-5E9F23951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88" y="1463145"/>
            <a:ext cx="7962900" cy="5422900"/>
          </a:xfrm>
          <a:prstGeom prst="rect">
            <a:avLst/>
          </a:prstGeom>
        </p:spPr>
      </p:pic>
      <p:sp>
        <p:nvSpPr>
          <p:cNvPr id="2" name="Slide Number 13"/>
          <p:cNvSpPr>
            <a:spLocks noGrp="1"/>
          </p:cNvSpPr>
          <p:nvPr>
            <p:ph type="sldNum" sz="quarter" idx="12"/>
          </p:nvPr>
        </p:nvSpPr>
        <p:spPr/>
        <p:txBody>
          <a:bodyPr/>
          <a:lstStyle/>
          <a:p>
            <a:fld id="{FE5B6CEA-C3C3-4F9B-9E95-A6F9C22F2C54}" type="slidenum">
              <a:rPr lang="en-US" smtClean="0"/>
              <a:t>13</a:t>
            </a:fld>
            <a:endParaRPr lang="en-US"/>
          </a:p>
        </p:txBody>
      </p:sp>
    </p:spTree>
    <p:extLst>
      <p:ext uri="{BB962C8B-B14F-4D97-AF65-F5344CB8AC3E}">
        <p14:creationId xmlns:p14="http://schemas.microsoft.com/office/powerpoint/2010/main" val="2093844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57200" y="274638"/>
            <a:ext cx="6799634" cy="1143000"/>
          </a:xfrm>
        </p:spPr>
        <p:txBody>
          <a:bodyPr/>
          <a:lstStyle/>
          <a:p>
            <a:r>
              <a:rPr lang="en-US" dirty="0"/>
              <a:t>Statistics and Research Methods Courses</a:t>
            </a:r>
          </a:p>
        </p:txBody>
      </p:sp>
      <p:pic>
        <p:nvPicPr>
          <p:cNvPr id="7" name="Picture1" descr="Icon for empirical examination"/>
          <p:cNvPicPr>
            <a:picLocks noChangeAspect="1"/>
          </p:cNvPicPr>
          <p:nvPr/>
        </p:nvPicPr>
        <p:blipFill>
          <a:blip r:embed="rId3"/>
          <a:stretch>
            <a:fillRect/>
          </a:stretch>
        </p:blipFill>
        <p:spPr>
          <a:xfrm>
            <a:off x="7891552" y="381000"/>
            <a:ext cx="1023848" cy="927764"/>
          </a:xfrm>
          <a:prstGeom prst="rect">
            <a:avLst/>
          </a:prstGeom>
        </p:spPr>
      </p:pic>
      <p:sp>
        <p:nvSpPr>
          <p:cNvPr id="3" name="Textbody"/>
          <p:cNvSpPr>
            <a:spLocks noGrp="1"/>
          </p:cNvSpPr>
          <p:nvPr>
            <p:ph idx="1"/>
          </p:nvPr>
        </p:nvSpPr>
        <p:spPr>
          <a:xfrm>
            <a:off x="457200" y="1600202"/>
            <a:ext cx="8229600" cy="2981323"/>
          </a:xfrm>
        </p:spPr>
        <p:txBody>
          <a:bodyPr>
            <a:normAutofit fontScale="92500"/>
          </a:bodyPr>
          <a:lstStyle/>
          <a:p>
            <a:r>
              <a:rPr lang="en-US" sz="3000" b="1" dirty="0"/>
              <a:t>Statistics and Research Methods Courses</a:t>
            </a:r>
            <a:endParaRPr lang="en-US" sz="2800" b="1" dirty="0"/>
          </a:p>
          <a:p>
            <a:pPr marL="514350" indent="-514350">
              <a:buFont typeface="+mj-lt"/>
              <a:buAutoNum type="arabicPeriod"/>
            </a:pPr>
            <a:r>
              <a:rPr lang="en-US" sz="3000" dirty="0"/>
              <a:t>Partnered with instructor and other researchers</a:t>
            </a:r>
          </a:p>
          <a:p>
            <a:pPr marL="514350" indent="-514350">
              <a:buFont typeface="+mj-lt"/>
              <a:buAutoNum type="arabicPeriod"/>
            </a:pPr>
            <a:r>
              <a:rPr lang="en-US" sz="3000" dirty="0"/>
              <a:t>Students took cognitive aptitude battery </a:t>
            </a:r>
          </a:p>
          <a:p>
            <a:pPr marL="514350" indent="-514350">
              <a:buFont typeface="+mj-lt"/>
              <a:buAutoNum type="arabicPeriod"/>
            </a:pPr>
            <a:r>
              <a:rPr lang="en-US" sz="3000" dirty="0"/>
              <a:t>Challenge: Empirically examine individual differences in cognitive processes, LMS usage, and learning outcomes</a:t>
            </a:r>
          </a:p>
          <a:p>
            <a:endParaRPr lang="en-US" dirty="0"/>
          </a:p>
          <a:p>
            <a:endParaRPr lang="en-US" dirty="0"/>
          </a:p>
          <a:p>
            <a:pPr lvl="1"/>
            <a:endParaRPr lang="en-US" dirty="0"/>
          </a:p>
        </p:txBody>
      </p:sp>
      <p:sp>
        <p:nvSpPr>
          <p:cNvPr id="4" name="Caption"/>
          <p:cNvSpPr/>
          <p:nvPr/>
        </p:nvSpPr>
        <p:spPr>
          <a:xfrm>
            <a:off x="357188" y="6320135"/>
            <a:ext cx="8429624" cy="461665"/>
          </a:xfrm>
          <a:prstGeom prst="rect">
            <a:avLst/>
          </a:prstGeom>
        </p:spPr>
        <p:txBody>
          <a:bodyPr wrap="square">
            <a:spAutoFit/>
          </a:bodyPr>
          <a:lstStyle/>
          <a:p>
            <a:r>
              <a:rPr lang="en-US" sz="1200" dirty="0" err="1"/>
              <a:t>Linck</a:t>
            </a:r>
            <a:r>
              <a:rPr lang="en-US" sz="1200" dirty="0"/>
              <a:t>, J., Tomlinson, T., Masters, M., Lancaster, A., Clark, M., &amp; </a:t>
            </a:r>
            <a:r>
              <a:rPr lang="en-US" sz="1200" dirty="0" err="1"/>
              <a:t>Balass</a:t>
            </a:r>
            <a:r>
              <a:rPr lang="en-US" sz="1200" dirty="0"/>
              <a:t>, M. (2019). Examining the Relationship Between Executive Control and Student Learning Behaviors. Paper presented at </a:t>
            </a:r>
            <a:r>
              <a:rPr lang="en-US" sz="1200" dirty="0" err="1"/>
              <a:t>Psychonomics</a:t>
            </a:r>
            <a:r>
              <a:rPr lang="en-US" sz="1200" dirty="0"/>
              <a:t>.</a:t>
            </a:r>
            <a:endParaRPr lang="en-US" sz="1100" dirty="0"/>
          </a:p>
        </p:txBody>
      </p:sp>
      <p:sp>
        <p:nvSpPr>
          <p:cNvPr id="5" name="Slide Number 14"/>
          <p:cNvSpPr>
            <a:spLocks noGrp="1"/>
          </p:cNvSpPr>
          <p:nvPr>
            <p:ph type="sldNum" sz="quarter" idx="12"/>
          </p:nvPr>
        </p:nvSpPr>
        <p:spPr/>
        <p:txBody>
          <a:bodyPr/>
          <a:lstStyle/>
          <a:p>
            <a:fld id="{FE5B6CEA-C3C3-4F9B-9E95-A6F9C22F2C54}" type="slidenum">
              <a:rPr lang="en-US" smtClean="0"/>
              <a:t>14</a:t>
            </a:fld>
            <a:endParaRPr lang="en-US"/>
          </a:p>
        </p:txBody>
      </p:sp>
    </p:spTree>
    <p:extLst>
      <p:ext uri="{BB962C8B-B14F-4D97-AF65-F5344CB8AC3E}">
        <p14:creationId xmlns:p14="http://schemas.microsoft.com/office/powerpoint/2010/main" val="3238701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normAutofit/>
          </a:bodyPr>
          <a:lstStyle/>
          <a:p>
            <a:r>
              <a:rPr lang="en-US" dirty="0"/>
              <a:t>Statistics and Research Methods Courses</a:t>
            </a:r>
          </a:p>
        </p:txBody>
      </p:sp>
      <p:pic>
        <p:nvPicPr>
          <p:cNvPr id="6" name="Picture 1" descr="Icon for empirical examination&#10;"/>
          <p:cNvPicPr>
            <a:picLocks noChangeAspect="1"/>
          </p:cNvPicPr>
          <p:nvPr/>
        </p:nvPicPr>
        <p:blipFill>
          <a:blip r:embed="rId3"/>
          <a:stretch>
            <a:fillRect/>
          </a:stretch>
        </p:blipFill>
        <p:spPr>
          <a:xfrm>
            <a:off x="7891552" y="381000"/>
            <a:ext cx="1023848" cy="927764"/>
          </a:xfrm>
          <a:prstGeom prst="rect">
            <a:avLst/>
          </a:prstGeom>
        </p:spPr>
      </p:pic>
      <p:pic>
        <p:nvPicPr>
          <p:cNvPr id="7" name="Picture 2" descr="Screenshot of PSYC 200 Syllabus page&#10;"/>
          <p:cNvPicPr>
            <a:picLocks noChangeAspect="1"/>
          </p:cNvPicPr>
          <p:nvPr/>
        </p:nvPicPr>
        <p:blipFill>
          <a:blip r:embed="rId4"/>
          <a:stretch>
            <a:fillRect/>
          </a:stretch>
        </p:blipFill>
        <p:spPr>
          <a:xfrm>
            <a:off x="228601" y="1453734"/>
            <a:ext cx="7620000" cy="4252148"/>
          </a:xfrm>
          <a:prstGeom prst="rect">
            <a:avLst/>
          </a:prstGeom>
        </p:spPr>
      </p:pic>
      <p:sp>
        <p:nvSpPr>
          <p:cNvPr id="4" name="Slide Number 15"/>
          <p:cNvSpPr>
            <a:spLocks noGrp="1"/>
          </p:cNvSpPr>
          <p:nvPr>
            <p:ph type="sldNum" sz="quarter" idx="12"/>
          </p:nvPr>
        </p:nvSpPr>
        <p:spPr/>
        <p:txBody>
          <a:bodyPr/>
          <a:lstStyle/>
          <a:p>
            <a:fld id="{B0992472-6D7E-4EB6-8254-CB112D5B2466}" type="slidenum">
              <a:rPr lang="en-US" smtClean="0"/>
              <a:t>15</a:t>
            </a:fld>
            <a:endParaRPr lang="en-US" dirty="0"/>
          </a:p>
        </p:txBody>
      </p:sp>
    </p:spTree>
    <p:extLst>
      <p:ext uri="{BB962C8B-B14F-4D97-AF65-F5344CB8AC3E}">
        <p14:creationId xmlns:p14="http://schemas.microsoft.com/office/powerpoint/2010/main" val="184897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Statistics and Research Methods Courses</a:t>
            </a:r>
          </a:p>
        </p:txBody>
      </p:sp>
      <p:pic>
        <p:nvPicPr>
          <p:cNvPr id="8" name="Picture 1" descr="Icon for empirical examination&#10;"/>
          <p:cNvPicPr>
            <a:picLocks noChangeAspect="1"/>
          </p:cNvPicPr>
          <p:nvPr/>
        </p:nvPicPr>
        <p:blipFill>
          <a:blip r:embed="rId3"/>
          <a:stretch>
            <a:fillRect/>
          </a:stretch>
        </p:blipFill>
        <p:spPr>
          <a:xfrm>
            <a:off x="7891552" y="381000"/>
            <a:ext cx="1023848" cy="927764"/>
          </a:xfrm>
          <a:prstGeom prst="rect">
            <a:avLst/>
          </a:prstGeom>
        </p:spPr>
      </p:pic>
      <p:pic>
        <p:nvPicPr>
          <p:cNvPr id="9" name="Picture 2" descr="Screenshot of PSYC 200’ student analytics with page views highlighted&#10;">
            <a:extLst>
              <a:ext uri="{FF2B5EF4-FFF2-40B4-BE49-F238E27FC236}">
                <a16:creationId xmlns:a16="http://schemas.microsoft.com/office/drawing/2014/main" id="{17F85D00-C385-0345-A23E-520512CBC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 y="1782763"/>
            <a:ext cx="9017000" cy="3721100"/>
          </a:xfrm>
          <a:prstGeom prst="rect">
            <a:avLst/>
          </a:prstGeom>
        </p:spPr>
      </p:pic>
      <p:sp>
        <p:nvSpPr>
          <p:cNvPr id="4" name="Slide Number 16"/>
          <p:cNvSpPr>
            <a:spLocks noGrp="1"/>
          </p:cNvSpPr>
          <p:nvPr>
            <p:ph type="sldNum" sz="quarter" idx="12"/>
          </p:nvPr>
        </p:nvSpPr>
        <p:spPr/>
        <p:txBody>
          <a:bodyPr/>
          <a:lstStyle/>
          <a:p>
            <a:fld id="{B0992472-6D7E-4EB6-8254-CB112D5B2466}" type="slidenum">
              <a:rPr lang="en-US" smtClean="0"/>
              <a:t>16</a:t>
            </a:fld>
            <a:endParaRPr lang="en-US" dirty="0"/>
          </a:p>
        </p:txBody>
      </p:sp>
    </p:spTree>
    <p:extLst>
      <p:ext uri="{BB962C8B-B14F-4D97-AF65-F5344CB8AC3E}">
        <p14:creationId xmlns:p14="http://schemas.microsoft.com/office/powerpoint/2010/main" val="2048099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57200" y="274638"/>
            <a:ext cx="6760723" cy="1143000"/>
          </a:xfrm>
        </p:spPr>
        <p:txBody>
          <a:bodyPr/>
          <a:lstStyle/>
          <a:p>
            <a:r>
              <a:rPr lang="en-US" dirty="0"/>
              <a:t>Statistics and Research Methods Courses</a:t>
            </a:r>
          </a:p>
        </p:txBody>
      </p:sp>
      <p:pic>
        <p:nvPicPr>
          <p:cNvPr id="8" name="Picture 1" descr="Icon for empirical examination&#10;"/>
          <p:cNvPicPr>
            <a:picLocks noChangeAspect="1"/>
          </p:cNvPicPr>
          <p:nvPr/>
        </p:nvPicPr>
        <p:blipFill>
          <a:blip r:embed="rId3"/>
          <a:stretch>
            <a:fillRect/>
          </a:stretch>
        </p:blipFill>
        <p:spPr>
          <a:xfrm>
            <a:off x="7891552" y="381000"/>
            <a:ext cx="1023848" cy="927764"/>
          </a:xfrm>
          <a:prstGeom prst="rect">
            <a:avLst/>
          </a:prstGeom>
        </p:spPr>
      </p:pic>
      <p:pic>
        <p:nvPicPr>
          <p:cNvPr id="9" name="Picture 2" descr="Screenshot of PSYC 200 student page with total activity highlighted&#10;">
            <a:extLst>
              <a:ext uri="{FF2B5EF4-FFF2-40B4-BE49-F238E27FC236}">
                <a16:creationId xmlns:a16="http://schemas.microsoft.com/office/drawing/2014/main" id="{6260770C-1D2E-A24F-ADFF-11C7B0A99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2763"/>
            <a:ext cx="9144000" cy="3479800"/>
          </a:xfrm>
          <a:prstGeom prst="rect">
            <a:avLst/>
          </a:prstGeom>
        </p:spPr>
      </p:pic>
      <p:sp>
        <p:nvSpPr>
          <p:cNvPr id="4" name="Slide Number 17"/>
          <p:cNvSpPr>
            <a:spLocks noGrp="1"/>
          </p:cNvSpPr>
          <p:nvPr>
            <p:ph type="sldNum" sz="quarter" idx="12"/>
          </p:nvPr>
        </p:nvSpPr>
        <p:spPr/>
        <p:txBody>
          <a:bodyPr/>
          <a:lstStyle/>
          <a:p>
            <a:fld id="{FE5B6CEA-C3C3-4F9B-9E95-A6F9C22F2C54}" type="slidenum">
              <a:rPr lang="en-US" smtClean="0"/>
              <a:t>17</a:t>
            </a:fld>
            <a:endParaRPr lang="en-US"/>
          </a:p>
        </p:txBody>
      </p:sp>
    </p:spTree>
    <p:extLst>
      <p:ext uri="{BB962C8B-B14F-4D97-AF65-F5344CB8AC3E}">
        <p14:creationId xmlns:p14="http://schemas.microsoft.com/office/powerpoint/2010/main" val="116633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Statistics and Research Methods Courses</a:t>
            </a:r>
          </a:p>
        </p:txBody>
      </p:sp>
      <p:pic>
        <p:nvPicPr>
          <p:cNvPr id="19" name="Picture 1" descr="Icon for empirical examination&#10;"/>
          <p:cNvPicPr>
            <a:picLocks noChangeAspect="1"/>
          </p:cNvPicPr>
          <p:nvPr/>
        </p:nvPicPr>
        <p:blipFill>
          <a:blip r:embed="rId3"/>
          <a:stretch>
            <a:fillRect/>
          </a:stretch>
        </p:blipFill>
        <p:spPr>
          <a:xfrm>
            <a:off x="7891552" y="381000"/>
            <a:ext cx="1023848" cy="927764"/>
          </a:xfrm>
          <a:prstGeom prst="rect">
            <a:avLst/>
          </a:prstGeom>
        </p:spPr>
      </p:pic>
      <p:sp>
        <p:nvSpPr>
          <p:cNvPr id="33" name="Textbody 1"/>
          <p:cNvSpPr/>
          <p:nvPr/>
        </p:nvSpPr>
        <p:spPr>
          <a:xfrm>
            <a:off x="1080806" y="1637038"/>
            <a:ext cx="6982389" cy="369332"/>
          </a:xfrm>
          <a:prstGeom prst="rect">
            <a:avLst/>
          </a:prstGeom>
        </p:spPr>
        <p:txBody>
          <a:bodyPr wrap="square">
            <a:spAutoFit/>
          </a:bodyPr>
          <a:lstStyle/>
          <a:p>
            <a:pPr algn="ctr"/>
            <a:r>
              <a:rPr lang="en-US" dirty="0">
                <a:solidFill>
                  <a:schemeClr val="tx1">
                    <a:lumMod val="75000"/>
                    <a:lumOff val="25000"/>
                  </a:schemeClr>
                </a:solidFill>
              </a:rPr>
              <a:t>(Dr. Tracy Tomlinson, </a:t>
            </a:r>
            <a:r>
              <a:rPr lang="en-US" dirty="0" err="1">
                <a:solidFill>
                  <a:schemeClr val="tx1">
                    <a:lumMod val="75000"/>
                    <a:lumOff val="25000"/>
                  </a:schemeClr>
                </a:solidFill>
              </a:rPr>
              <a:t>Psyc</a:t>
            </a:r>
            <a:r>
              <a:rPr lang="en-US" dirty="0">
                <a:solidFill>
                  <a:schemeClr val="tx1">
                    <a:lumMod val="75000"/>
                    <a:lumOff val="25000"/>
                  </a:schemeClr>
                </a:solidFill>
              </a:rPr>
              <a:t> 200 &amp; 300, n = 44 &amp; 48)</a:t>
            </a:r>
          </a:p>
        </p:txBody>
      </p:sp>
      <p:pic>
        <p:nvPicPr>
          <p:cNvPr id="8" name="Picture 1" descr="Icons indicating that LMS usage  does not predict to final grades&#10;">
            <a:extLst>
              <a:ext uri="{FF2B5EF4-FFF2-40B4-BE49-F238E27FC236}">
                <a16:creationId xmlns:a16="http://schemas.microsoft.com/office/drawing/2014/main" id="{B87F6B67-5532-1345-94C5-226CAB031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1046" y="2324796"/>
            <a:ext cx="3467100" cy="965200"/>
          </a:xfrm>
          <a:prstGeom prst="rect">
            <a:avLst/>
          </a:prstGeom>
        </p:spPr>
      </p:pic>
      <p:sp>
        <p:nvSpPr>
          <p:cNvPr id="3" name="Textbody 2"/>
          <p:cNvSpPr>
            <a:spLocks noGrp="1"/>
          </p:cNvSpPr>
          <p:nvPr>
            <p:ph idx="1"/>
          </p:nvPr>
        </p:nvSpPr>
        <p:spPr>
          <a:xfrm>
            <a:off x="638175" y="3782600"/>
            <a:ext cx="7867650" cy="828510"/>
          </a:xfrm>
        </p:spPr>
        <p:txBody>
          <a:bodyPr>
            <a:normAutofit lnSpcReduction="10000"/>
          </a:bodyPr>
          <a:lstStyle/>
          <a:p>
            <a:pPr algn="ctr"/>
            <a:r>
              <a:rPr lang="en-US" dirty="0"/>
              <a:t>Simple measures of amount of LMS usage </a:t>
            </a:r>
            <a:r>
              <a:rPr lang="en-US" dirty="0">
                <a:solidFill>
                  <a:srgbClr val="C00000"/>
                </a:solidFill>
              </a:rPr>
              <a:t>unrelated </a:t>
            </a:r>
            <a:r>
              <a:rPr lang="en-US" dirty="0"/>
              <a:t>to Final Course Grades </a:t>
            </a:r>
          </a:p>
        </p:txBody>
      </p:sp>
      <p:pic>
        <p:nvPicPr>
          <p:cNvPr id="10" name="Picture 2">
            <a:extLst>
              <a:ext uri="{FF2B5EF4-FFF2-40B4-BE49-F238E27FC236}">
                <a16:creationId xmlns:a16="http://schemas.microsoft.com/office/drawing/2014/main" id="{79AE7048-AD5A-B44B-B1E6-D75C3A535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146" y="4635429"/>
            <a:ext cx="3429000" cy="825500"/>
          </a:xfrm>
          <a:prstGeom prst="rect">
            <a:avLst/>
          </a:prstGeom>
        </p:spPr>
      </p:pic>
      <p:sp>
        <p:nvSpPr>
          <p:cNvPr id="25" name="Textbody 2">
            <a:extLst>
              <a:ext uri="{FF2B5EF4-FFF2-40B4-BE49-F238E27FC236}">
                <a16:creationId xmlns:a16="http://schemas.microsoft.com/office/drawing/2014/main" id="{92EA3949-E927-0546-A59A-56AD450E78E7}"/>
              </a:ext>
            </a:extLst>
          </p:cNvPr>
          <p:cNvSpPr txBox="1">
            <a:spLocks/>
          </p:cNvSpPr>
          <p:nvPr/>
        </p:nvSpPr>
        <p:spPr>
          <a:xfrm>
            <a:off x="638175" y="5593262"/>
            <a:ext cx="7867650" cy="1051560"/>
          </a:xfrm>
          <a:prstGeom prst="rect">
            <a:avLst/>
          </a:prstGeom>
        </p:spPr>
        <p:txBody>
          <a:bodyPr vert="horz" lIns="91440" tIns="45720" rIns="91440" bIns="45720" rtlCol="0">
            <a:normAutofit/>
          </a:bodyPr>
          <a:lstStyle>
            <a:lvl1pPr marL="0" indent="0" algn="l" defTabSz="685800" rtl="0" eaLnBrk="1" latinLnBrk="0" hangingPunct="1">
              <a:spcBef>
                <a:spcPct val="20000"/>
              </a:spcBef>
              <a:buClr>
                <a:schemeClr val="accent1"/>
              </a:buClr>
              <a:buSzPct val="68000"/>
              <a:buFont typeface="Arial"/>
              <a:buNone/>
              <a:defRPr sz="2550" kern="1200">
                <a:solidFill>
                  <a:schemeClr val="tx1"/>
                </a:solidFill>
                <a:latin typeface="+mn-lt"/>
                <a:ea typeface="+mn-ea"/>
                <a:cs typeface="+mn-cs"/>
              </a:defRPr>
            </a:lvl1pPr>
            <a:lvl2pPr marL="342900" indent="0" algn="l" defTabSz="685800" rtl="0" eaLnBrk="1" latinLnBrk="0" hangingPunct="1">
              <a:spcBef>
                <a:spcPct val="20000"/>
              </a:spcBef>
              <a:buClr>
                <a:schemeClr val="accent1"/>
              </a:buClr>
              <a:buSzPct val="68000"/>
              <a:buFont typeface="Arial"/>
              <a:buNone/>
              <a:defRPr sz="1950"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68000"/>
              <a:buFont typeface="Arial"/>
              <a:buNone/>
              <a:defRPr sz="1575"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SzPct val="68000"/>
              <a:buFont typeface="Arial"/>
              <a:buNone/>
              <a:defRPr sz="1200"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68000"/>
              <a:buFont typeface="Arial"/>
              <a:buNone/>
              <a:defRPr sz="975"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r>
              <a:rPr lang="en-US" dirty="0"/>
              <a:t>Cognitive processes </a:t>
            </a:r>
            <a:r>
              <a:rPr lang="en-US" dirty="0">
                <a:solidFill>
                  <a:srgbClr val="C00000"/>
                </a:solidFill>
              </a:rPr>
              <a:t>unrelated </a:t>
            </a:r>
            <a:r>
              <a:rPr lang="en-US" dirty="0"/>
              <a:t>to amount of LMS usage </a:t>
            </a:r>
          </a:p>
        </p:txBody>
      </p:sp>
      <p:sp>
        <p:nvSpPr>
          <p:cNvPr id="4" name="Slide Number 18"/>
          <p:cNvSpPr>
            <a:spLocks noGrp="1"/>
          </p:cNvSpPr>
          <p:nvPr>
            <p:ph type="sldNum" sz="quarter" idx="12"/>
          </p:nvPr>
        </p:nvSpPr>
        <p:spPr/>
        <p:txBody>
          <a:bodyPr/>
          <a:lstStyle/>
          <a:p>
            <a:fld id="{B0992472-6D7E-4EB6-8254-CB112D5B2466}" type="slidenum">
              <a:rPr lang="en-US" smtClean="0"/>
              <a:t>18</a:t>
            </a:fld>
            <a:endParaRPr lang="en-US" dirty="0"/>
          </a:p>
        </p:txBody>
      </p:sp>
    </p:spTree>
    <p:extLst>
      <p:ext uri="{BB962C8B-B14F-4D97-AF65-F5344CB8AC3E}">
        <p14:creationId xmlns:p14="http://schemas.microsoft.com/office/powerpoint/2010/main" val="73587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Statistics and Research Methods Courses</a:t>
            </a:r>
          </a:p>
        </p:txBody>
      </p:sp>
      <p:pic>
        <p:nvPicPr>
          <p:cNvPr id="18" name="Picture 1" descr="Icon for empirical examination&#10;"/>
          <p:cNvPicPr>
            <a:picLocks noChangeAspect="1"/>
          </p:cNvPicPr>
          <p:nvPr/>
        </p:nvPicPr>
        <p:blipFill>
          <a:blip r:embed="rId3"/>
          <a:stretch>
            <a:fillRect/>
          </a:stretch>
        </p:blipFill>
        <p:spPr>
          <a:xfrm>
            <a:off x="7891552" y="381000"/>
            <a:ext cx="1023848" cy="927764"/>
          </a:xfrm>
          <a:prstGeom prst="rect">
            <a:avLst/>
          </a:prstGeom>
        </p:spPr>
      </p:pic>
      <p:sp>
        <p:nvSpPr>
          <p:cNvPr id="17" name="Textbody 1"/>
          <p:cNvSpPr/>
          <p:nvPr/>
        </p:nvSpPr>
        <p:spPr>
          <a:xfrm>
            <a:off x="1080806" y="1637038"/>
            <a:ext cx="6982389" cy="369332"/>
          </a:xfrm>
          <a:prstGeom prst="rect">
            <a:avLst/>
          </a:prstGeom>
        </p:spPr>
        <p:txBody>
          <a:bodyPr wrap="square">
            <a:spAutoFit/>
          </a:bodyPr>
          <a:lstStyle/>
          <a:p>
            <a:pPr algn="ctr"/>
            <a:r>
              <a:rPr lang="en-US" dirty="0">
                <a:solidFill>
                  <a:schemeClr val="tx1">
                    <a:lumMod val="75000"/>
                    <a:lumOff val="25000"/>
                  </a:schemeClr>
                </a:solidFill>
              </a:rPr>
              <a:t>(Dr. Tracy Tomlinson, </a:t>
            </a:r>
            <a:r>
              <a:rPr lang="en-US" dirty="0" err="1">
                <a:solidFill>
                  <a:schemeClr val="tx1">
                    <a:lumMod val="75000"/>
                    <a:lumOff val="25000"/>
                  </a:schemeClr>
                </a:solidFill>
              </a:rPr>
              <a:t>Psyc</a:t>
            </a:r>
            <a:r>
              <a:rPr lang="en-US" dirty="0">
                <a:solidFill>
                  <a:schemeClr val="tx1">
                    <a:lumMod val="75000"/>
                    <a:lumOff val="25000"/>
                  </a:schemeClr>
                </a:solidFill>
              </a:rPr>
              <a:t> 200 &amp; 300, n = 44 &amp; 48)</a:t>
            </a:r>
          </a:p>
        </p:txBody>
      </p:sp>
      <p:pic>
        <p:nvPicPr>
          <p:cNvPr id="7" name="Picture 2" descr="Icons representing that while LMS usage were not related to final grades, there were some cognitive measures that did predict final grades. ">
            <a:extLst>
              <a:ext uri="{FF2B5EF4-FFF2-40B4-BE49-F238E27FC236}">
                <a16:creationId xmlns:a16="http://schemas.microsoft.com/office/drawing/2014/main" id="{D5ECDB44-5639-A247-B295-7E6FCF7B8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450" y="2432050"/>
            <a:ext cx="3467100" cy="1993900"/>
          </a:xfrm>
          <a:prstGeom prst="rect">
            <a:avLst/>
          </a:prstGeom>
        </p:spPr>
      </p:pic>
      <p:sp>
        <p:nvSpPr>
          <p:cNvPr id="3" name="Textbody 2"/>
          <p:cNvSpPr>
            <a:spLocks noGrp="1"/>
          </p:cNvSpPr>
          <p:nvPr>
            <p:ph idx="1"/>
          </p:nvPr>
        </p:nvSpPr>
        <p:spPr>
          <a:xfrm>
            <a:off x="457200" y="4672318"/>
            <a:ext cx="8229600" cy="1925552"/>
          </a:xfrm>
        </p:spPr>
        <p:txBody>
          <a:bodyPr>
            <a:normAutofit/>
          </a:bodyPr>
          <a:lstStyle/>
          <a:p>
            <a:pPr algn="ctr"/>
            <a:r>
              <a:rPr lang="en-US" dirty="0"/>
              <a:t>Final Course Grades </a:t>
            </a:r>
          </a:p>
          <a:p>
            <a:pPr lvl="1" algn="ctr"/>
            <a:r>
              <a:rPr lang="en-US" dirty="0"/>
              <a:t>Better </a:t>
            </a:r>
            <a:r>
              <a:rPr lang="en-US" dirty="0">
                <a:solidFill>
                  <a:srgbClr val="00B050"/>
                </a:solidFill>
              </a:rPr>
              <a:t>Working Memory (updating) </a:t>
            </a:r>
            <a:r>
              <a:rPr lang="en-US" dirty="0"/>
              <a:t>and </a:t>
            </a:r>
            <a:r>
              <a:rPr lang="en-US" dirty="0">
                <a:solidFill>
                  <a:srgbClr val="00B050"/>
                </a:solidFill>
              </a:rPr>
              <a:t>Explicit Rule Induction</a:t>
            </a:r>
            <a:r>
              <a:rPr lang="en-US" dirty="0"/>
              <a:t> related to better outcomes</a:t>
            </a:r>
          </a:p>
          <a:p>
            <a:pPr lvl="1" algn="ctr"/>
            <a:r>
              <a:rPr lang="en-US" dirty="0">
                <a:solidFill>
                  <a:srgbClr val="C00000"/>
                </a:solidFill>
              </a:rPr>
              <a:t>No interactions </a:t>
            </a:r>
            <a:r>
              <a:rPr lang="en-US" dirty="0"/>
              <a:t>between LMS usage and cognitive processes</a:t>
            </a:r>
          </a:p>
        </p:txBody>
      </p:sp>
      <p:sp>
        <p:nvSpPr>
          <p:cNvPr id="4" name="Slide Number 19"/>
          <p:cNvSpPr>
            <a:spLocks noGrp="1"/>
          </p:cNvSpPr>
          <p:nvPr>
            <p:ph type="sldNum" sz="quarter" idx="12"/>
          </p:nvPr>
        </p:nvSpPr>
        <p:spPr/>
        <p:txBody>
          <a:bodyPr/>
          <a:lstStyle/>
          <a:p>
            <a:fld id="{B0992472-6D7E-4EB6-8254-CB112D5B2466}" type="slidenum">
              <a:rPr lang="en-US" smtClean="0"/>
              <a:t>19</a:t>
            </a:fld>
            <a:endParaRPr lang="en-US" dirty="0"/>
          </a:p>
        </p:txBody>
      </p:sp>
    </p:spTree>
    <p:extLst>
      <p:ext uri="{BB962C8B-B14F-4D97-AF65-F5344CB8AC3E}">
        <p14:creationId xmlns:p14="http://schemas.microsoft.com/office/powerpoint/2010/main" val="15053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Three Main Take-</a:t>
            </a:r>
            <a:r>
              <a:rPr lang="en-US" dirty="0" err="1"/>
              <a:t>Aways</a:t>
            </a:r>
            <a:endParaRPr lang="en-US" dirty="0"/>
          </a:p>
        </p:txBody>
      </p:sp>
      <p:sp>
        <p:nvSpPr>
          <p:cNvPr id="3" name="Textbody 1"/>
          <p:cNvSpPr>
            <a:spLocks noGrp="1"/>
          </p:cNvSpPr>
          <p:nvPr>
            <p:ph idx="1"/>
          </p:nvPr>
        </p:nvSpPr>
        <p:spPr/>
        <p:txBody>
          <a:bodyPr>
            <a:normAutofit/>
          </a:bodyPr>
          <a:lstStyle/>
          <a:p>
            <a:r>
              <a:rPr lang="en-US" b="1" dirty="0"/>
              <a:t>ELMS-Canvas:</a:t>
            </a:r>
          </a:p>
          <a:p>
            <a:pPr marL="514350" indent="-514350">
              <a:buFont typeface="+mj-lt"/>
              <a:buAutoNum type="arabicPeriod"/>
            </a:pPr>
            <a:r>
              <a:rPr lang="en-US" dirty="0"/>
              <a:t>A critical component of the teaching and learning experience </a:t>
            </a:r>
          </a:p>
          <a:p>
            <a:pPr marL="857250" lvl="1" indent="-514350">
              <a:buFont typeface="+mj-lt"/>
              <a:buAutoNum type="arabicPeriod"/>
            </a:pPr>
            <a:endParaRPr lang="en-US" dirty="0"/>
          </a:p>
          <a:p>
            <a:pPr marL="514350" indent="-514350">
              <a:buFont typeface="+mj-lt"/>
              <a:buAutoNum type="arabicPeriod"/>
            </a:pPr>
            <a:r>
              <a:rPr lang="en-US" dirty="0"/>
              <a:t>Patterns in usage provide insights into the overall student learning experience</a:t>
            </a:r>
          </a:p>
          <a:p>
            <a:pPr marL="857250" lvl="1" indent="-514350">
              <a:buFont typeface="+mj-lt"/>
              <a:buAutoNum type="arabicPeriod"/>
            </a:pPr>
            <a:endParaRPr lang="en-US" dirty="0"/>
          </a:p>
          <a:p>
            <a:pPr marL="514350" indent="-514350">
              <a:buFont typeface="+mj-lt"/>
              <a:buAutoNum type="arabicPeriod"/>
            </a:pPr>
            <a:r>
              <a:rPr lang="en-US" dirty="0"/>
              <a:t>Data housed within ELMS-Canvas serves robust resource for learning analytic research that can inform instructional design practices</a:t>
            </a:r>
          </a:p>
          <a:p>
            <a:pPr marL="514350" indent="-514350">
              <a:buFont typeface="+mj-lt"/>
              <a:buAutoNum type="arabicPeriod"/>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lvl="1"/>
            <a:endParaRPr lang="en-US" dirty="0"/>
          </a:p>
        </p:txBody>
      </p:sp>
      <p:sp>
        <p:nvSpPr>
          <p:cNvPr id="4" name="Caption"/>
          <p:cNvSpPr txBox="1"/>
          <p:nvPr/>
        </p:nvSpPr>
        <p:spPr>
          <a:xfrm>
            <a:off x="1795550" y="6425425"/>
            <a:ext cx="5552901" cy="369332"/>
          </a:xfrm>
          <a:prstGeom prst="rect">
            <a:avLst/>
          </a:prstGeom>
          <a:noFill/>
        </p:spPr>
        <p:txBody>
          <a:bodyPr wrap="square" rtlCol="0">
            <a:spAutoFit/>
          </a:bodyPr>
          <a:lstStyle/>
          <a:p>
            <a:r>
              <a:rPr lang="en-US" dirty="0">
                <a:solidFill>
                  <a:schemeClr val="tx1">
                    <a:lumMod val="75000"/>
                    <a:lumOff val="25000"/>
                  </a:schemeClr>
                </a:solidFill>
              </a:rPr>
              <a:t>ELMS = Enterprise Learning Management System</a:t>
            </a:r>
          </a:p>
        </p:txBody>
      </p:sp>
      <p:sp>
        <p:nvSpPr>
          <p:cNvPr id="5" name="Slide Number 2"/>
          <p:cNvSpPr>
            <a:spLocks noGrp="1"/>
          </p:cNvSpPr>
          <p:nvPr>
            <p:ph type="sldNum" sz="quarter" idx="12"/>
          </p:nvPr>
        </p:nvSpPr>
        <p:spPr/>
        <p:txBody>
          <a:bodyPr/>
          <a:lstStyle/>
          <a:p>
            <a:fld id="{FE5B6CEA-C3C3-4F9B-9E95-A6F9C22F2C54}" type="slidenum">
              <a:rPr lang="en-US" smtClean="0"/>
              <a:t>2</a:t>
            </a:fld>
            <a:endParaRPr lang="en-US"/>
          </a:p>
        </p:txBody>
      </p:sp>
    </p:spTree>
    <p:extLst>
      <p:ext uri="{BB962C8B-B14F-4D97-AF65-F5344CB8AC3E}">
        <p14:creationId xmlns:p14="http://schemas.microsoft.com/office/powerpoint/2010/main" val="3597821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Writing Program Course</a:t>
            </a:r>
          </a:p>
        </p:txBody>
      </p:sp>
      <p:sp>
        <p:nvSpPr>
          <p:cNvPr id="3" name="Content Placeholder 2"/>
          <p:cNvSpPr>
            <a:spLocks noGrp="1"/>
          </p:cNvSpPr>
          <p:nvPr>
            <p:ph idx="1"/>
          </p:nvPr>
        </p:nvSpPr>
        <p:spPr/>
        <p:txBody>
          <a:bodyPr>
            <a:normAutofit lnSpcReduction="10000"/>
          </a:bodyPr>
          <a:lstStyle/>
          <a:p>
            <a:r>
              <a:rPr lang="en-US" sz="2800" b="1" dirty="0"/>
              <a:t>Professional Writing Program (PWP)</a:t>
            </a:r>
          </a:p>
          <a:p>
            <a:endParaRPr lang="en-US" b="1" dirty="0"/>
          </a:p>
          <a:p>
            <a:pPr marL="514350" indent="-514350">
              <a:buFont typeface="+mj-lt"/>
              <a:buAutoNum type="arabicPeriod"/>
            </a:pPr>
            <a:r>
              <a:rPr lang="en-US" sz="2800" dirty="0"/>
              <a:t>14 courses fulfilling Fundamental Studies </a:t>
            </a:r>
            <a:r>
              <a:rPr lang="en-US" sz="2800" dirty="0" err="1"/>
              <a:t>GenEd</a:t>
            </a:r>
            <a:r>
              <a:rPr lang="en-US" sz="2800" dirty="0"/>
              <a:t> requirements</a:t>
            </a:r>
          </a:p>
          <a:p>
            <a:pPr marL="514350" indent="-514350">
              <a:buFont typeface="+mj-lt"/>
              <a:buAutoNum type="arabicPeriod"/>
            </a:pPr>
            <a:r>
              <a:rPr lang="en-US" sz="2800" dirty="0"/>
              <a:t>85 instructors, ~ 7,000 students/year</a:t>
            </a:r>
          </a:p>
          <a:p>
            <a:pPr marL="514350" indent="-514350">
              <a:buFont typeface="+mj-lt"/>
              <a:buAutoNum type="arabicPeriod"/>
            </a:pPr>
            <a:r>
              <a:rPr lang="en-US" sz="2800" dirty="0"/>
              <a:t>Largest courses offered in both face-to-face and asynchronous online formats</a:t>
            </a:r>
          </a:p>
          <a:p>
            <a:pPr marL="514350" indent="-514350">
              <a:buFont typeface="+mj-lt"/>
              <a:buAutoNum type="arabicPeriod"/>
            </a:pPr>
            <a:r>
              <a:rPr lang="en-US" sz="2800" dirty="0"/>
              <a:t>20+ online instructors</a:t>
            </a:r>
          </a:p>
          <a:p>
            <a:pPr marL="514350" indent="-514350">
              <a:buFont typeface="+mj-lt"/>
              <a:buAutoNum type="arabicPeriod"/>
            </a:pPr>
            <a:r>
              <a:rPr lang="en-US" sz="2800" dirty="0"/>
              <a:t>Challenge: How to relate course design and learning outcomes to activity in ELMS-Canvas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457200" indent="-457200">
              <a:buFont typeface="Arial" panose="020B0604020202020204" pitchFamily="34" charset="0"/>
              <a:buChar char="•"/>
            </a:pPr>
            <a:endParaRPr lang="en-US" dirty="0"/>
          </a:p>
          <a:p>
            <a:pPr lvl="1"/>
            <a:endParaRPr lang="en-US" dirty="0"/>
          </a:p>
        </p:txBody>
      </p:sp>
      <p:sp>
        <p:nvSpPr>
          <p:cNvPr id="5" name="Slide Number Placeholder 4"/>
          <p:cNvSpPr>
            <a:spLocks noGrp="1"/>
          </p:cNvSpPr>
          <p:nvPr>
            <p:ph type="sldNum" sz="quarter" idx="12"/>
          </p:nvPr>
        </p:nvSpPr>
        <p:spPr/>
        <p:txBody>
          <a:bodyPr/>
          <a:lstStyle/>
          <a:p>
            <a:fld id="{FE5B6CEA-C3C3-4F9B-9E95-A6F9C22F2C54}" type="slidenum">
              <a:rPr lang="en-US" smtClean="0"/>
              <a:t>20</a:t>
            </a:fld>
            <a:endParaRPr lang="en-US"/>
          </a:p>
        </p:txBody>
      </p:sp>
      <p:pic>
        <p:nvPicPr>
          <p:cNvPr id="6" name="Picture 5" descr="Icon for exploration&#10;"/>
          <p:cNvPicPr>
            <a:picLocks noChangeAspect="1"/>
          </p:cNvPicPr>
          <p:nvPr/>
        </p:nvPicPr>
        <p:blipFill>
          <a:blip r:embed="rId3"/>
          <a:stretch>
            <a:fillRect/>
          </a:stretch>
        </p:blipFill>
        <p:spPr>
          <a:xfrm>
            <a:off x="7345680" y="349770"/>
            <a:ext cx="1657830" cy="1099099"/>
          </a:xfrm>
          <a:prstGeom prst="rect">
            <a:avLst/>
          </a:prstGeom>
        </p:spPr>
      </p:pic>
    </p:spTree>
    <p:extLst>
      <p:ext uri="{BB962C8B-B14F-4D97-AF65-F5344CB8AC3E}">
        <p14:creationId xmlns:p14="http://schemas.microsoft.com/office/powerpoint/2010/main" val="904148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dy"/>
          <p:cNvSpPr txBox="1"/>
          <p:nvPr/>
        </p:nvSpPr>
        <p:spPr>
          <a:xfrm>
            <a:off x="528636" y="441880"/>
            <a:ext cx="8086725" cy="1200329"/>
          </a:xfrm>
          <a:prstGeom prst="rect">
            <a:avLst/>
          </a:prstGeom>
          <a:noFill/>
        </p:spPr>
        <p:txBody>
          <a:bodyPr wrap="square" rtlCol="0">
            <a:spAutoFit/>
          </a:bodyPr>
          <a:lstStyle/>
          <a:p>
            <a:pPr algn="ctr"/>
            <a:r>
              <a:rPr lang="en-US" dirty="0">
                <a:solidFill>
                  <a:schemeClr val="tx1">
                    <a:lumMod val="75000"/>
                    <a:lumOff val="25000"/>
                  </a:schemeClr>
                </a:solidFill>
              </a:rPr>
              <a:t>Exploring patterns in student activity within ELMS-Canvas </a:t>
            </a:r>
          </a:p>
          <a:p>
            <a:pPr algn="ctr"/>
            <a:r>
              <a:rPr lang="en-US" dirty="0">
                <a:solidFill>
                  <a:schemeClr val="tx1">
                    <a:lumMod val="75000"/>
                    <a:lumOff val="25000"/>
                  </a:schemeClr>
                </a:solidFill>
              </a:rPr>
              <a:t>ENGL393 (n = 55)</a:t>
            </a:r>
          </a:p>
          <a:p>
            <a:pPr algn="ctr"/>
            <a:r>
              <a:rPr lang="en-US" dirty="0">
                <a:solidFill>
                  <a:schemeClr val="tx1">
                    <a:lumMod val="75000"/>
                    <a:lumOff val="25000"/>
                  </a:schemeClr>
                </a:solidFill>
              </a:rPr>
              <a:t>(Scott Moses)</a:t>
            </a:r>
          </a:p>
          <a:p>
            <a:pPr algn="ctr"/>
            <a:endParaRPr lang="en-US" dirty="0">
              <a:solidFill>
                <a:schemeClr val="tx1">
                  <a:lumMod val="75000"/>
                  <a:lumOff val="25000"/>
                </a:schemeClr>
              </a:solidFill>
            </a:endParaRPr>
          </a:p>
        </p:txBody>
      </p:sp>
      <p:pic>
        <p:nvPicPr>
          <p:cNvPr id="7" name="Picture 1" descr="Icon for exploration&#10;"/>
          <p:cNvPicPr>
            <a:picLocks noChangeAspect="1"/>
          </p:cNvPicPr>
          <p:nvPr/>
        </p:nvPicPr>
        <p:blipFill>
          <a:blip r:embed="rId3"/>
          <a:stretch>
            <a:fillRect/>
          </a:stretch>
        </p:blipFill>
        <p:spPr>
          <a:xfrm>
            <a:off x="7478462" y="0"/>
            <a:ext cx="1657830" cy="1099099"/>
          </a:xfrm>
          <a:prstGeom prst="rect">
            <a:avLst/>
          </a:prstGeom>
        </p:spPr>
      </p:pic>
      <p:pic>
        <p:nvPicPr>
          <p:cNvPr id="9" name="Picture 2" descr="Heatmap of views in the ELMS-Canvas course space by individual students over the semester for ENGL393. There were more views in the beginning of the semester, which was how the course was designed.">
            <a:extLst>
              <a:ext uri="{FF2B5EF4-FFF2-40B4-BE49-F238E27FC236}">
                <a16:creationId xmlns:a16="http://schemas.microsoft.com/office/drawing/2014/main" id="{760E8E84-8BBB-FE49-A508-E3464EE6B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00" y="1349632"/>
            <a:ext cx="8407400" cy="5562600"/>
          </a:xfrm>
          <a:prstGeom prst="rect">
            <a:avLst/>
          </a:prstGeom>
        </p:spPr>
      </p:pic>
      <p:sp>
        <p:nvSpPr>
          <p:cNvPr id="2" name="Slide Number 21"/>
          <p:cNvSpPr>
            <a:spLocks noGrp="1"/>
          </p:cNvSpPr>
          <p:nvPr>
            <p:ph type="sldNum" sz="quarter" idx="12"/>
          </p:nvPr>
        </p:nvSpPr>
        <p:spPr/>
        <p:txBody>
          <a:bodyPr/>
          <a:lstStyle/>
          <a:p>
            <a:fld id="{FE5B6CEA-C3C3-4F9B-9E95-A6F9C22F2C54}" type="slidenum">
              <a:rPr lang="en-US" smtClean="0"/>
              <a:t>21</a:t>
            </a:fld>
            <a:endParaRPr lang="en-US"/>
          </a:p>
        </p:txBody>
      </p:sp>
    </p:spTree>
    <p:extLst>
      <p:ext uri="{BB962C8B-B14F-4D97-AF65-F5344CB8AC3E}">
        <p14:creationId xmlns:p14="http://schemas.microsoft.com/office/powerpoint/2010/main" val="1931409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Professional Writing Program Course</a:t>
            </a:r>
          </a:p>
        </p:txBody>
      </p:sp>
      <p:pic>
        <p:nvPicPr>
          <p:cNvPr id="8" name="Picture 1" descr="Icon for exploration&#10;"/>
          <p:cNvPicPr>
            <a:picLocks noChangeAspect="1"/>
          </p:cNvPicPr>
          <p:nvPr/>
        </p:nvPicPr>
        <p:blipFill>
          <a:blip r:embed="rId3"/>
          <a:stretch>
            <a:fillRect/>
          </a:stretch>
        </p:blipFill>
        <p:spPr>
          <a:xfrm>
            <a:off x="7345680" y="349770"/>
            <a:ext cx="1657830" cy="1099099"/>
          </a:xfrm>
          <a:prstGeom prst="rect">
            <a:avLst/>
          </a:prstGeom>
        </p:spPr>
      </p:pic>
      <p:pic>
        <p:nvPicPr>
          <p:cNvPr id="5" name="Picture 2" descr="Icon of a computer for page views&#10;">
            <a:extLst>
              <a:ext uri="{FF2B5EF4-FFF2-40B4-BE49-F238E27FC236}">
                <a16:creationId xmlns:a16="http://schemas.microsoft.com/office/drawing/2014/main" id="{BB83A35B-78E7-014E-9EA2-0C32C17CC9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224" y="2591883"/>
            <a:ext cx="869448" cy="735687"/>
          </a:xfrm>
          <a:prstGeom prst="rect">
            <a:avLst/>
          </a:prstGeom>
        </p:spPr>
      </p:pic>
      <p:sp>
        <p:nvSpPr>
          <p:cNvPr id="3" name="Textbody"/>
          <p:cNvSpPr>
            <a:spLocks noGrp="1"/>
          </p:cNvSpPr>
          <p:nvPr>
            <p:ph idx="1"/>
          </p:nvPr>
        </p:nvSpPr>
        <p:spPr/>
        <p:txBody>
          <a:bodyPr>
            <a:normAutofit fontScale="92500" lnSpcReduction="20000"/>
          </a:bodyPr>
          <a:lstStyle/>
          <a:p>
            <a:r>
              <a:rPr lang="en-US" b="1" dirty="0"/>
              <a:t>Statistical Analysis</a:t>
            </a:r>
            <a:r>
              <a:rPr lang="en-US" dirty="0"/>
              <a:t> (3 sections, n=55)</a:t>
            </a:r>
            <a:endParaRPr lang="en-US" b="1" dirty="0"/>
          </a:p>
          <a:p>
            <a:endParaRPr lang="en-US" b="1" dirty="0"/>
          </a:p>
          <a:p>
            <a:r>
              <a:rPr lang="en-US" dirty="0"/>
              <a:t>ELMS-Canvas behaviors</a:t>
            </a:r>
          </a:p>
          <a:p>
            <a:pPr marL="457200" indent="-457200">
              <a:buFont typeface="Arial" panose="020B0604020202020204" pitchFamily="34" charset="0"/>
              <a:buChar char="•"/>
            </a:pPr>
            <a:r>
              <a:rPr lang="en-US" dirty="0"/>
              <a:t>Page views</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dirty="0"/>
              <a:t>Discussion entries length (characters)</a:t>
            </a:r>
          </a:p>
          <a:p>
            <a:pPr marL="457200" indent="-457200">
              <a:buFont typeface="Arial" panose="020B0604020202020204" pitchFamily="34" charset="0"/>
              <a:buChar char="•"/>
            </a:pPr>
            <a:endParaRPr lang="en-US" dirty="0"/>
          </a:p>
          <a:p>
            <a:r>
              <a:rPr lang="en-US" dirty="0"/>
              <a:t>Learning outcomes</a:t>
            </a:r>
          </a:p>
          <a:p>
            <a:pPr marL="457200" indent="-457200">
              <a:buFont typeface="Arial" panose="020B0604020202020204" pitchFamily="34" charset="0"/>
              <a:buChar char="•"/>
            </a:pPr>
            <a:r>
              <a:rPr lang="en-US" dirty="0"/>
              <a:t>Final grade (%)</a:t>
            </a:r>
          </a:p>
          <a:p>
            <a:pPr marL="457200" indent="-457200">
              <a:buFont typeface="Arial" panose="020B0604020202020204" pitchFamily="34" charset="0"/>
              <a:buChar char="•"/>
            </a:pPr>
            <a:r>
              <a:rPr lang="en-US" dirty="0"/>
              <a:t>Assignment grades (%)</a:t>
            </a:r>
          </a:p>
          <a:p>
            <a:pPr marL="800100" lvl="1" indent="-457200">
              <a:buFont typeface="Arial" panose="020B0604020202020204" pitchFamily="34" charset="0"/>
              <a:buChar char="•"/>
            </a:pPr>
            <a:r>
              <a:rPr lang="en-US" dirty="0"/>
              <a:t>Assignment 1: Extended definition</a:t>
            </a:r>
          </a:p>
          <a:p>
            <a:pPr marL="800100" lvl="1" indent="-457200">
              <a:buFont typeface="Arial" panose="020B0604020202020204" pitchFamily="34" charset="0"/>
              <a:buChar char="•"/>
            </a:pPr>
            <a:r>
              <a:rPr lang="en-US" dirty="0"/>
              <a:t>Assignment 2: Proposal</a:t>
            </a:r>
          </a:p>
          <a:p>
            <a:pPr marL="800100" lvl="1" indent="-457200">
              <a:buFont typeface="Arial" panose="020B0604020202020204" pitchFamily="34" charset="0"/>
              <a:buChar char="•"/>
            </a:pPr>
            <a:r>
              <a:rPr lang="en-US" dirty="0"/>
              <a:t>Assignment 3: Final paper</a:t>
            </a:r>
          </a:p>
        </p:txBody>
      </p:sp>
      <p:sp>
        <p:nvSpPr>
          <p:cNvPr id="4" name="Slide Number 22"/>
          <p:cNvSpPr>
            <a:spLocks noGrp="1"/>
          </p:cNvSpPr>
          <p:nvPr>
            <p:ph type="sldNum" sz="quarter" idx="12"/>
          </p:nvPr>
        </p:nvSpPr>
        <p:spPr/>
        <p:txBody>
          <a:bodyPr/>
          <a:lstStyle/>
          <a:p>
            <a:fld id="{FE5B6CEA-C3C3-4F9B-9E95-A6F9C22F2C54}" type="slidenum">
              <a:rPr lang="en-US" smtClean="0"/>
              <a:t>22</a:t>
            </a:fld>
            <a:endParaRPr lang="en-US"/>
          </a:p>
        </p:txBody>
      </p:sp>
      <p:pic>
        <p:nvPicPr>
          <p:cNvPr id="6" name="Picture 3" descr="Icon for discussion entries length"/>
          <p:cNvPicPr>
            <a:picLocks noChangeAspect="1"/>
          </p:cNvPicPr>
          <p:nvPr/>
        </p:nvPicPr>
        <p:blipFill rotWithShape="1">
          <a:blip r:embed="rId5" cstate="print">
            <a:extLst>
              <a:ext uri="{28A0092B-C50C-407E-A947-70E740481C1C}">
                <a14:useLocalDpi xmlns:a14="http://schemas.microsoft.com/office/drawing/2010/main" val="0"/>
              </a:ext>
            </a:extLst>
          </a:blip>
          <a:srcRect b="13001"/>
          <a:stretch/>
        </p:blipFill>
        <p:spPr>
          <a:xfrm>
            <a:off x="6096000" y="3020408"/>
            <a:ext cx="914400" cy="795511"/>
          </a:xfrm>
          <a:prstGeom prst="rect">
            <a:avLst/>
          </a:prstGeom>
        </p:spPr>
      </p:pic>
      <p:cxnSp>
        <p:nvCxnSpPr>
          <p:cNvPr id="12" name="Straight Arrow Connector 11">
            <a:extLst>
              <a:ext uri="{C183D7F6-B498-43B3-948B-1728B52AA6E4}">
                <adec:decorative xmlns:adec="http://schemas.microsoft.com/office/drawing/2017/decorative" val="1"/>
              </a:ext>
            </a:extLst>
          </p:cNvPr>
          <p:cNvCxnSpPr/>
          <p:nvPr/>
        </p:nvCxnSpPr>
        <p:spPr>
          <a:xfrm>
            <a:off x="786810" y="2691919"/>
            <a:ext cx="10632" cy="1279341"/>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57200" y="274638"/>
            <a:ext cx="6553200" cy="1143000"/>
          </a:xfrm>
        </p:spPr>
        <p:txBody>
          <a:bodyPr/>
          <a:lstStyle/>
          <a:p>
            <a:r>
              <a:rPr lang="en-US" dirty="0"/>
              <a:t>Professional Writing Program Course</a:t>
            </a:r>
          </a:p>
        </p:txBody>
      </p:sp>
      <p:pic>
        <p:nvPicPr>
          <p:cNvPr id="13" name="Picture1" descr="Icon for exploration&#10;"/>
          <p:cNvPicPr>
            <a:picLocks noChangeAspect="1"/>
          </p:cNvPicPr>
          <p:nvPr/>
        </p:nvPicPr>
        <p:blipFill>
          <a:blip r:embed="rId3"/>
          <a:stretch>
            <a:fillRect/>
          </a:stretch>
        </p:blipFill>
        <p:spPr>
          <a:xfrm>
            <a:off x="7345680" y="349770"/>
            <a:ext cx="1657830" cy="1099099"/>
          </a:xfrm>
          <a:prstGeom prst="rect">
            <a:avLst/>
          </a:prstGeom>
        </p:spPr>
      </p:pic>
      <p:sp>
        <p:nvSpPr>
          <p:cNvPr id="18" name="Textbody"/>
          <p:cNvSpPr txBox="1"/>
          <p:nvPr/>
        </p:nvSpPr>
        <p:spPr>
          <a:xfrm>
            <a:off x="582803" y="1532374"/>
            <a:ext cx="8189407" cy="369332"/>
          </a:xfrm>
          <a:prstGeom prst="rect">
            <a:avLst/>
          </a:prstGeom>
          <a:noFill/>
        </p:spPr>
        <p:txBody>
          <a:bodyPr wrap="square" rtlCol="0">
            <a:spAutoFit/>
          </a:bodyPr>
          <a:lstStyle/>
          <a:p>
            <a:pPr algn="ctr"/>
            <a:r>
              <a:rPr lang="en-US" dirty="0"/>
              <a:t>ELMS-Canvas activity during entire semester predicting final grade</a:t>
            </a:r>
          </a:p>
        </p:txBody>
      </p:sp>
      <p:pic>
        <p:nvPicPr>
          <p:cNvPr id="10" name="Picture 2" descr="Icons representing the finding that discussion entries length positively predicted final grade but page views did not. ">
            <a:extLst>
              <a:ext uri="{FF2B5EF4-FFF2-40B4-BE49-F238E27FC236}">
                <a16:creationId xmlns:a16="http://schemas.microsoft.com/office/drawing/2014/main" id="{D6BB1C6B-0DB4-B14F-85E3-84F3EB997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2336394"/>
            <a:ext cx="7289800" cy="3975100"/>
          </a:xfrm>
          <a:prstGeom prst="rect">
            <a:avLst/>
          </a:prstGeom>
        </p:spPr>
      </p:pic>
      <p:sp>
        <p:nvSpPr>
          <p:cNvPr id="4" name="Slide Number 23"/>
          <p:cNvSpPr>
            <a:spLocks noGrp="1"/>
          </p:cNvSpPr>
          <p:nvPr>
            <p:ph type="sldNum" sz="quarter" idx="12"/>
          </p:nvPr>
        </p:nvSpPr>
        <p:spPr/>
        <p:txBody>
          <a:bodyPr/>
          <a:lstStyle/>
          <a:p>
            <a:fld id="{FE5B6CEA-C3C3-4F9B-9E95-A6F9C22F2C54}" type="slidenum">
              <a:rPr lang="en-US" smtClean="0"/>
              <a:t>23</a:t>
            </a:fld>
            <a:endParaRPr lang="en-US"/>
          </a:p>
        </p:txBody>
      </p:sp>
    </p:spTree>
    <p:extLst>
      <p:ext uri="{BB962C8B-B14F-4D97-AF65-F5344CB8AC3E}">
        <p14:creationId xmlns:p14="http://schemas.microsoft.com/office/powerpoint/2010/main" val="1010765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Professional Writing Program Course</a:t>
            </a:r>
          </a:p>
        </p:txBody>
      </p:sp>
      <p:pic>
        <p:nvPicPr>
          <p:cNvPr id="23" name="Picture 1" descr="Icon for exploration&#10;"/>
          <p:cNvPicPr>
            <a:picLocks noChangeAspect="1"/>
          </p:cNvPicPr>
          <p:nvPr/>
        </p:nvPicPr>
        <p:blipFill>
          <a:blip r:embed="rId3"/>
          <a:stretch>
            <a:fillRect/>
          </a:stretch>
        </p:blipFill>
        <p:spPr>
          <a:xfrm>
            <a:off x="7345680" y="349770"/>
            <a:ext cx="1657830" cy="1099099"/>
          </a:xfrm>
          <a:prstGeom prst="rect">
            <a:avLst/>
          </a:prstGeom>
        </p:spPr>
      </p:pic>
      <p:sp>
        <p:nvSpPr>
          <p:cNvPr id="14" name="Textbody 1"/>
          <p:cNvSpPr txBox="1"/>
          <p:nvPr/>
        </p:nvSpPr>
        <p:spPr>
          <a:xfrm>
            <a:off x="582803" y="1441941"/>
            <a:ext cx="8189407" cy="369332"/>
          </a:xfrm>
          <a:prstGeom prst="rect">
            <a:avLst/>
          </a:prstGeom>
          <a:noFill/>
        </p:spPr>
        <p:txBody>
          <a:bodyPr wrap="square" rtlCol="0">
            <a:spAutoFit/>
          </a:bodyPr>
          <a:lstStyle/>
          <a:p>
            <a:pPr algn="ctr"/>
            <a:r>
              <a:rPr lang="en-US" dirty="0"/>
              <a:t>ELMS-Canvas activity during assignment module predicting assignment grade</a:t>
            </a:r>
          </a:p>
        </p:txBody>
      </p:sp>
      <p:pic>
        <p:nvPicPr>
          <p:cNvPr id="8" name="Picture 2" descr="Icons representing the finding that neither discussion entries length nor page views predicted for assignment 1 grade.&#10;Icons representing the finding that discussion entries length positively predicted and page views negatively predicted assignment 2 grade.&#10;Icons representing the finding that discussion entries length positively predicted assignment 3 grade but page views did not. &#10;">
            <a:extLst>
              <a:ext uri="{FF2B5EF4-FFF2-40B4-BE49-F238E27FC236}">
                <a16:creationId xmlns:a16="http://schemas.microsoft.com/office/drawing/2014/main" id="{1EAF3804-25F0-F04D-B895-79D3B631F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846262"/>
            <a:ext cx="8991600" cy="4737100"/>
          </a:xfrm>
          <a:prstGeom prst="rect">
            <a:avLst/>
          </a:prstGeom>
        </p:spPr>
      </p:pic>
      <p:sp>
        <p:nvSpPr>
          <p:cNvPr id="4" name="Slide Number 24"/>
          <p:cNvSpPr>
            <a:spLocks noGrp="1"/>
          </p:cNvSpPr>
          <p:nvPr>
            <p:ph type="sldNum" sz="quarter" idx="12"/>
          </p:nvPr>
        </p:nvSpPr>
        <p:spPr/>
        <p:txBody>
          <a:bodyPr/>
          <a:lstStyle/>
          <a:p>
            <a:fld id="{FE5B6CEA-C3C3-4F9B-9E95-A6F9C22F2C54}" type="slidenum">
              <a:rPr lang="en-US" smtClean="0"/>
              <a:t>24</a:t>
            </a:fld>
            <a:endParaRPr lang="en-US"/>
          </a:p>
        </p:txBody>
      </p:sp>
    </p:spTree>
    <p:extLst>
      <p:ext uri="{BB962C8B-B14F-4D97-AF65-F5344CB8AC3E}">
        <p14:creationId xmlns:p14="http://schemas.microsoft.com/office/powerpoint/2010/main" val="2551096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Instructor partnerships summary</a:t>
            </a:r>
          </a:p>
        </p:txBody>
      </p:sp>
      <p:pic>
        <p:nvPicPr>
          <p:cNvPr id="5" name="Picture 1" descr="Icon for exploration&#10;"/>
          <p:cNvPicPr>
            <a:picLocks noChangeAspect="1"/>
          </p:cNvPicPr>
          <p:nvPr/>
        </p:nvPicPr>
        <p:blipFill>
          <a:blip r:embed="rId3"/>
          <a:stretch>
            <a:fillRect/>
          </a:stretch>
        </p:blipFill>
        <p:spPr>
          <a:xfrm>
            <a:off x="7345680" y="349770"/>
            <a:ext cx="1657830" cy="1099099"/>
          </a:xfrm>
          <a:prstGeom prst="rect">
            <a:avLst/>
          </a:prstGeom>
        </p:spPr>
      </p:pic>
      <p:sp>
        <p:nvSpPr>
          <p:cNvPr id="3" name="Textbody"/>
          <p:cNvSpPr>
            <a:spLocks noGrp="1"/>
          </p:cNvSpPr>
          <p:nvPr>
            <p:ph idx="1"/>
          </p:nvPr>
        </p:nvSpPr>
        <p:spPr/>
        <p:txBody>
          <a:bodyPr>
            <a:noAutofit/>
          </a:bodyPr>
          <a:lstStyle/>
          <a:p>
            <a:pPr marL="514350" indent="-514350">
              <a:buFont typeface="+mj-lt"/>
              <a:buAutoNum type="arabicPeriod"/>
            </a:pPr>
            <a:r>
              <a:rPr lang="en-US" sz="2800" dirty="0"/>
              <a:t>ELMS-Canvas activity generally follows course design</a:t>
            </a:r>
          </a:p>
          <a:p>
            <a:pPr marL="514350" indent="-514350">
              <a:buFont typeface="+mj-lt"/>
              <a:buAutoNum type="arabicPeriod"/>
            </a:pPr>
            <a:r>
              <a:rPr lang="en-US" sz="2800" dirty="0"/>
              <a:t>Page views over entire course not related to final grade (in these courses)</a:t>
            </a:r>
          </a:p>
          <a:p>
            <a:pPr marL="514350" indent="-514350">
              <a:buFont typeface="+mj-lt"/>
              <a:buAutoNum type="arabicPeriod"/>
            </a:pPr>
            <a:r>
              <a:rPr lang="en-US" sz="2800" dirty="0"/>
              <a:t>Page views and discussion entries length may be related to learning outcomes during modules</a:t>
            </a:r>
          </a:p>
        </p:txBody>
      </p:sp>
      <p:sp>
        <p:nvSpPr>
          <p:cNvPr id="4" name="Slide Number 25"/>
          <p:cNvSpPr>
            <a:spLocks noGrp="1"/>
          </p:cNvSpPr>
          <p:nvPr>
            <p:ph type="sldNum" sz="quarter" idx="12"/>
          </p:nvPr>
        </p:nvSpPr>
        <p:spPr/>
        <p:txBody>
          <a:bodyPr/>
          <a:lstStyle/>
          <a:p>
            <a:fld id="{FE5B6CEA-C3C3-4F9B-9E95-A6F9C22F2C54}" type="slidenum">
              <a:rPr lang="en-US" smtClean="0"/>
              <a:t>25</a:t>
            </a:fld>
            <a:endParaRPr lang="en-US"/>
          </a:p>
        </p:txBody>
      </p:sp>
    </p:spTree>
    <p:extLst>
      <p:ext uri="{BB962C8B-B14F-4D97-AF65-F5344CB8AC3E}">
        <p14:creationId xmlns:p14="http://schemas.microsoft.com/office/powerpoint/2010/main" val="2724566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Three Main Take-</a:t>
            </a:r>
            <a:r>
              <a:rPr lang="en-US" dirty="0" err="1"/>
              <a:t>Aways</a:t>
            </a:r>
            <a:endParaRPr lang="en-US" dirty="0"/>
          </a:p>
        </p:txBody>
      </p:sp>
      <p:sp>
        <p:nvSpPr>
          <p:cNvPr id="3" name="Textbody"/>
          <p:cNvSpPr>
            <a:spLocks noGrp="1"/>
          </p:cNvSpPr>
          <p:nvPr>
            <p:ph idx="1"/>
          </p:nvPr>
        </p:nvSpPr>
        <p:spPr/>
        <p:txBody>
          <a:bodyPr>
            <a:normAutofit/>
          </a:bodyPr>
          <a:lstStyle/>
          <a:p>
            <a:r>
              <a:rPr lang="en-US" b="1" dirty="0"/>
              <a:t>ELMS-Canvas:</a:t>
            </a:r>
          </a:p>
          <a:p>
            <a:pPr marL="514350" indent="-514350">
              <a:buFont typeface="+mj-lt"/>
              <a:buAutoNum type="arabicPeriod"/>
            </a:pPr>
            <a:r>
              <a:rPr lang="en-US" dirty="0"/>
              <a:t>A critical component of the teaching and learning experience </a:t>
            </a:r>
          </a:p>
          <a:p>
            <a:pPr marL="857250" lvl="1" indent="-514350">
              <a:buFont typeface="+mj-lt"/>
              <a:buAutoNum type="arabicPeriod"/>
            </a:pPr>
            <a:endParaRPr lang="en-US" dirty="0"/>
          </a:p>
          <a:p>
            <a:pPr marL="514350" indent="-514350">
              <a:buFont typeface="+mj-lt"/>
              <a:buAutoNum type="arabicPeriod"/>
            </a:pPr>
            <a:r>
              <a:rPr lang="en-US" dirty="0"/>
              <a:t>Patterns in usage provide insights into the overall student learning experience</a:t>
            </a:r>
          </a:p>
          <a:p>
            <a:pPr marL="857250" lvl="1" indent="-514350">
              <a:buFont typeface="+mj-lt"/>
              <a:buAutoNum type="arabicPeriod"/>
            </a:pPr>
            <a:endParaRPr lang="en-US" dirty="0"/>
          </a:p>
          <a:p>
            <a:pPr marL="514350" indent="-514350">
              <a:buFont typeface="+mj-lt"/>
              <a:buAutoNum type="arabicPeriod"/>
            </a:pPr>
            <a:r>
              <a:rPr lang="en-US" dirty="0"/>
              <a:t>Data housed within ELMS-Canvas serves robust resource for learning analytic research that can inform instructional design practices</a:t>
            </a:r>
          </a:p>
          <a:p>
            <a:pPr marL="514350" indent="-514350">
              <a:buFont typeface="+mj-lt"/>
              <a:buAutoNum type="arabicPeriod"/>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lvl="1"/>
            <a:endParaRPr lang="en-US" dirty="0"/>
          </a:p>
        </p:txBody>
      </p:sp>
      <p:sp>
        <p:nvSpPr>
          <p:cNvPr id="4" name="Caption"/>
          <p:cNvSpPr txBox="1"/>
          <p:nvPr/>
        </p:nvSpPr>
        <p:spPr>
          <a:xfrm>
            <a:off x="1795550" y="6425425"/>
            <a:ext cx="5552901" cy="369332"/>
          </a:xfrm>
          <a:prstGeom prst="rect">
            <a:avLst/>
          </a:prstGeom>
          <a:noFill/>
        </p:spPr>
        <p:txBody>
          <a:bodyPr wrap="square" rtlCol="0">
            <a:spAutoFit/>
          </a:bodyPr>
          <a:lstStyle/>
          <a:p>
            <a:r>
              <a:rPr lang="en-US" dirty="0">
                <a:solidFill>
                  <a:schemeClr val="tx1">
                    <a:lumMod val="75000"/>
                    <a:lumOff val="25000"/>
                  </a:schemeClr>
                </a:solidFill>
              </a:rPr>
              <a:t>ELMS = Enterprise Learning Management System</a:t>
            </a:r>
          </a:p>
        </p:txBody>
      </p:sp>
      <p:sp>
        <p:nvSpPr>
          <p:cNvPr id="5" name="Slide Number 26"/>
          <p:cNvSpPr>
            <a:spLocks noGrp="1"/>
          </p:cNvSpPr>
          <p:nvPr>
            <p:ph type="sldNum" sz="quarter" idx="12"/>
          </p:nvPr>
        </p:nvSpPr>
        <p:spPr/>
        <p:txBody>
          <a:bodyPr/>
          <a:lstStyle/>
          <a:p>
            <a:fld id="{FE5B6CEA-C3C3-4F9B-9E95-A6F9C22F2C54}" type="slidenum">
              <a:rPr lang="en-US" smtClean="0"/>
              <a:t>26</a:t>
            </a:fld>
            <a:endParaRPr lang="en-US"/>
          </a:p>
        </p:txBody>
      </p:sp>
    </p:spTree>
    <p:extLst>
      <p:ext uri="{BB962C8B-B14F-4D97-AF65-F5344CB8AC3E}">
        <p14:creationId xmlns:p14="http://schemas.microsoft.com/office/powerpoint/2010/main" val="3092013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Screenshot of a UID card&#10;Screenshot of ELMS-Canvas Dashboard&#10;Screenshot of Rec and Wellness Home page &#10;Screenshot of unofficial transcript  &#10;Screenshot of UMD safety notice&#10;Screenshot from the university Health Center on  the increase of influenza-like symptoms on campus&#10;Screenshot of UMD campus map&#10;Screenshot of Account section of the UMD dining app &#10;"/>
          <p:cNvSpPr>
            <a:spLocks noGrp="1"/>
          </p:cNvSpPr>
          <p:nvPr>
            <p:ph type="title"/>
          </p:nvPr>
        </p:nvSpPr>
        <p:spPr/>
        <p:txBody>
          <a:bodyPr/>
          <a:lstStyle/>
          <a:p>
            <a:r>
              <a:rPr lang="en-US" dirty="0"/>
              <a:t>Student information</a:t>
            </a:r>
          </a:p>
        </p:txBody>
      </p:sp>
      <p:pic>
        <p:nvPicPr>
          <p:cNvPr id="35" name="Picture 2">
            <a:extLst>
              <a:ext uri="{FF2B5EF4-FFF2-40B4-BE49-F238E27FC236}">
                <a16:creationId xmlns:a16="http://schemas.microsoft.com/office/drawing/2014/main" id="{1E92EB97-F2DC-894D-BF8A-C1B3CEA7B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971"/>
            <a:ext cx="9144000" cy="6747029"/>
          </a:xfrm>
          <a:prstGeom prst="rect">
            <a:avLst/>
          </a:prstGeom>
        </p:spPr>
      </p:pic>
    </p:spTree>
    <p:extLst>
      <p:ext uri="{BB962C8B-B14F-4D97-AF65-F5344CB8AC3E}">
        <p14:creationId xmlns:p14="http://schemas.microsoft.com/office/powerpoint/2010/main" val="231550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5597" t="9193" r="29297" b="14095"/>
          <a:stretch/>
        </p:blipFill>
        <p:spPr>
          <a:xfrm>
            <a:off x="48875" y="1087746"/>
            <a:ext cx="9051604" cy="5704665"/>
          </a:xfrm>
          <a:prstGeom prst="rect">
            <a:avLst/>
          </a:prstGeom>
        </p:spPr>
      </p:pic>
      <p:sp>
        <p:nvSpPr>
          <p:cNvPr id="2" name="Title 1"/>
          <p:cNvSpPr>
            <a:spLocks noGrp="1"/>
          </p:cNvSpPr>
          <p:nvPr>
            <p:ph type="title"/>
          </p:nvPr>
        </p:nvSpPr>
        <p:spPr/>
        <p:txBody>
          <a:bodyPr/>
          <a:lstStyle/>
          <a:p>
            <a:r>
              <a:rPr lang="en-US" dirty="0"/>
              <a:t>Sample Student Dashboard</a:t>
            </a:r>
          </a:p>
        </p:txBody>
      </p:sp>
      <p:sp>
        <p:nvSpPr>
          <p:cNvPr id="4" name="Slide Number Placeholder 3"/>
          <p:cNvSpPr>
            <a:spLocks noGrp="1"/>
          </p:cNvSpPr>
          <p:nvPr>
            <p:ph type="sldNum" sz="quarter" idx="12"/>
          </p:nvPr>
        </p:nvSpPr>
        <p:spPr/>
        <p:txBody>
          <a:bodyPr/>
          <a:lstStyle/>
          <a:p>
            <a:fld id="{FE5B6CEA-C3C3-4F9B-9E95-A6F9C22F2C54}" type="slidenum">
              <a:rPr lang="en-US" smtClean="0"/>
              <a:t>28</a:t>
            </a:fld>
            <a:endParaRPr lang="en-US"/>
          </a:p>
        </p:txBody>
      </p:sp>
      <p:pic>
        <p:nvPicPr>
          <p:cNvPr id="34" name="Picture 33" descr="Screenshots of a sample student’s dashboard combining all of the information on the previous slide into one dashboard. ">
            <a:extLst>
              <a:ext uri="{FF2B5EF4-FFF2-40B4-BE49-F238E27FC236}">
                <a16:creationId xmlns:a16="http://schemas.microsoft.com/office/drawing/2014/main" id="{C7D28B31-7748-084B-A282-EB3C4F64D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52" y="1724337"/>
            <a:ext cx="8266848" cy="4431481"/>
          </a:xfrm>
          <a:prstGeom prst="rect">
            <a:avLst/>
          </a:prstGeom>
        </p:spPr>
      </p:pic>
    </p:spTree>
    <p:extLst>
      <p:ext uri="{BB962C8B-B14F-4D97-AF65-F5344CB8AC3E}">
        <p14:creationId xmlns:p14="http://schemas.microsoft.com/office/powerpoint/2010/main" val="787932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Megan Masters, PhD | Alia Lancaster, PhD | Martyn Clark, PhD | Phillip Scott Moses</a:t>
            </a:r>
          </a:p>
          <a:p>
            <a:r>
              <a:rPr lang="en-US" dirty="0"/>
              <a:t>acadtechfeedback@umd.edu</a:t>
            </a:r>
          </a:p>
        </p:txBody>
      </p:sp>
    </p:spTree>
    <p:extLst>
      <p:ext uri="{BB962C8B-B14F-4D97-AF65-F5344CB8AC3E}">
        <p14:creationId xmlns:p14="http://schemas.microsoft.com/office/powerpoint/2010/main" val="1930673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ELMS-Canvas usage</a:t>
            </a:r>
          </a:p>
        </p:txBody>
      </p:sp>
      <p:pic>
        <p:nvPicPr>
          <p:cNvPr id="5" name="Picture 1" descr="Icon for system data&#10;"/>
          <p:cNvPicPr>
            <a:picLocks noChangeAspect="1"/>
          </p:cNvPicPr>
          <p:nvPr/>
        </p:nvPicPr>
        <p:blipFill>
          <a:blip r:embed="rId3"/>
          <a:stretch>
            <a:fillRect/>
          </a:stretch>
        </p:blipFill>
        <p:spPr>
          <a:xfrm>
            <a:off x="7441017" y="267879"/>
            <a:ext cx="1180175" cy="1148787"/>
          </a:xfrm>
          <a:prstGeom prst="rect">
            <a:avLst/>
          </a:prstGeom>
        </p:spPr>
      </p:pic>
      <p:pic>
        <p:nvPicPr>
          <p:cNvPr id="6" name="Picture 2" descr="Screenshot of ELMS-Canvas’s login page&#10;"/>
          <p:cNvPicPr>
            <a:picLocks noChangeAspect="1"/>
          </p:cNvPicPr>
          <p:nvPr/>
        </p:nvPicPr>
        <p:blipFill rotWithShape="1">
          <a:blip r:embed="rId4"/>
          <a:srcRect l="6258" t="19980" r="77170" b="36755"/>
          <a:stretch/>
        </p:blipFill>
        <p:spPr>
          <a:xfrm>
            <a:off x="457200" y="1561186"/>
            <a:ext cx="3992880" cy="2891543"/>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3" descr="Screenshot ELMS-Canvas’s publish page &#10;"/>
          <p:cNvPicPr>
            <a:picLocks noChangeAspect="1"/>
          </p:cNvPicPr>
          <p:nvPr/>
        </p:nvPicPr>
        <p:blipFill rotWithShape="1">
          <a:blip r:embed="rId5"/>
          <a:srcRect l="4179" t="36084" r="89116" b="41316"/>
          <a:stretch/>
        </p:blipFill>
        <p:spPr>
          <a:xfrm>
            <a:off x="2558568" y="2340182"/>
            <a:ext cx="3364712" cy="3145868"/>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4" descr="Screenshot of ELMS-Canvas’s dashboard&#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361" y="2953590"/>
            <a:ext cx="3932439" cy="3200400"/>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FE5B6CEA-C3C3-4F9B-9E95-A6F9C22F2C54}" type="slidenum">
              <a:rPr lang="en-US" smtClean="0"/>
              <a:t>3</a:t>
            </a:fld>
            <a:endParaRPr lang="en-US"/>
          </a:p>
        </p:txBody>
      </p:sp>
    </p:spTree>
    <p:extLst>
      <p:ext uri="{BB962C8B-B14F-4D97-AF65-F5344CB8AC3E}">
        <p14:creationId xmlns:p14="http://schemas.microsoft.com/office/powerpoint/2010/main" val="1702903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ELMS-Canvas usage</a:t>
            </a:r>
          </a:p>
        </p:txBody>
      </p:sp>
      <p:pic>
        <p:nvPicPr>
          <p:cNvPr id="6" name="Picture 1" descr="Icon for system data&#10;"/>
          <p:cNvPicPr>
            <a:picLocks noChangeAspect="1"/>
          </p:cNvPicPr>
          <p:nvPr/>
        </p:nvPicPr>
        <p:blipFill>
          <a:blip r:embed="rId3"/>
          <a:stretch>
            <a:fillRect/>
          </a:stretch>
        </p:blipFill>
        <p:spPr>
          <a:xfrm>
            <a:off x="7441017" y="267879"/>
            <a:ext cx="1180175" cy="1148787"/>
          </a:xfrm>
          <a:prstGeom prst="rect">
            <a:avLst/>
          </a:prstGeom>
        </p:spPr>
      </p:pic>
      <p:pic>
        <p:nvPicPr>
          <p:cNvPr id="10" name="Picture 2" descr="Pie graph shows that 70% of course sections are published and 30% of course sections are not published during the Spring semester of 2017.">
            <a:extLst>
              <a:ext uri="{FF2B5EF4-FFF2-40B4-BE49-F238E27FC236}">
                <a16:creationId xmlns:a16="http://schemas.microsoft.com/office/drawing/2014/main" id="{61D6DFA7-348B-6A48-9603-9DEC492F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68670"/>
            <a:ext cx="8229600" cy="4521200"/>
          </a:xfrm>
          <a:prstGeom prst="rect">
            <a:avLst/>
          </a:prstGeom>
        </p:spPr>
      </p:pic>
      <p:sp>
        <p:nvSpPr>
          <p:cNvPr id="3" name="Slide Number 4"/>
          <p:cNvSpPr>
            <a:spLocks noGrp="1"/>
          </p:cNvSpPr>
          <p:nvPr>
            <p:ph type="sldNum" sz="quarter" idx="12"/>
          </p:nvPr>
        </p:nvSpPr>
        <p:spPr/>
        <p:txBody>
          <a:bodyPr/>
          <a:lstStyle/>
          <a:p>
            <a:fld id="{FE5B6CEA-C3C3-4F9B-9E95-A6F9C22F2C54}" type="slidenum">
              <a:rPr lang="en-US" smtClean="0"/>
              <a:t>4</a:t>
            </a:fld>
            <a:endParaRPr lang="en-US"/>
          </a:p>
        </p:txBody>
      </p:sp>
    </p:spTree>
    <p:extLst>
      <p:ext uri="{BB962C8B-B14F-4D97-AF65-F5344CB8AC3E}">
        <p14:creationId xmlns:p14="http://schemas.microsoft.com/office/powerpoint/2010/main" val="295506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a:xfrm>
            <a:off x="457200" y="274638"/>
            <a:ext cx="3755036" cy="1143000"/>
          </a:xfrm>
        </p:spPr>
        <p:txBody>
          <a:bodyPr/>
          <a:lstStyle/>
          <a:p>
            <a:r>
              <a:rPr lang="en-US" dirty="0"/>
              <a:t>ELMS-Canvas usage</a:t>
            </a:r>
          </a:p>
        </p:txBody>
      </p:sp>
      <p:pic>
        <p:nvPicPr>
          <p:cNvPr id="11" name="Picture 1" descr="Icon for system data&#10;"/>
          <p:cNvPicPr>
            <a:picLocks noChangeAspect="1"/>
          </p:cNvPicPr>
          <p:nvPr/>
        </p:nvPicPr>
        <p:blipFill>
          <a:blip r:embed="rId3"/>
          <a:stretch>
            <a:fillRect/>
          </a:stretch>
        </p:blipFill>
        <p:spPr>
          <a:xfrm>
            <a:off x="7441017" y="267879"/>
            <a:ext cx="1180175" cy="1148787"/>
          </a:xfrm>
          <a:prstGeom prst="rect">
            <a:avLst/>
          </a:prstGeom>
        </p:spPr>
      </p:pic>
      <p:sp>
        <p:nvSpPr>
          <p:cNvPr id="5" name="Textbody"/>
          <p:cNvSpPr txBox="1"/>
          <p:nvPr/>
        </p:nvSpPr>
        <p:spPr>
          <a:xfrm>
            <a:off x="457200" y="1582230"/>
            <a:ext cx="8328212" cy="1015663"/>
          </a:xfrm>
          <a:prstGeom prst="rect">
            <a:avLst/>
          </a:prstGeom>
          <a:noFill/>
        </p:spPr>
        <p:txBody>
          <a:bodyPr wrap="square" rtlCol="0">
            <a:spAutoFit/>
          </a:bodyPr>
          <a:lstStyle/>
          <a:p>
            <a:pPr algn="ctr"/>
            <a:r>
              <a:rPr lang="en-US" sz="3500" b="1" dirty="0">
                <a:solidFill>
                  <a:srgbClr val="C00000"/>
                </a:solidFill>
              </a:rPr>
              <a:t>25,185</a:t>
            </a:r>
            <a:r>
              <a:rPr lang="en-US" sz="2500" dirty="0"/>
              <a:t> unique students used ELMS-Canvas on average every day during Spring 2017</a:t>
            </a:r>
          </a:p>
        </p:txBody>
      </p:sp>
      <p:pic>
        <p:nvPicPr>
          <p:cNvPr id="9" name="Picture 2" descr="The graph shows that over 25,000 students use ELMS-Canvas on average every day in the Spring of 2017, with a dip in usage in the middle of the semester, around Spring Break.">
            <a:extLst>
              <a:ext uri="{FF2B5EF4-FFF2-40B4-BE49-F238E27FC236}">
                <a16:creationId xmlns:a16="http://schemas.microsoft.com/office/drawing/2014/main" id="{9002C663-FCAA-1E41-BF2A-FE00AD617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2694446"/>
            <a:ext cx="8280400" cy="3632200"/>
          </a:xfrm>
          <a:prstGeom prst="rect">
            <a:avLst/>
          </a:prstGeom>
        </p:spPr>
      </p:pic>
      <p:sp>
        <p:nvSpPr>
          <p:cNvPr id="6" name="Slide Number 5"/>
          <p:cNvSpPr>
            <a:spLocks noGrp="1"/>
          </p:cNvSpPr>
          <p:nvPr>
            <p:ph type="sldNum" sz="quarter" idx="12"/>
          </p:nvPr>
        </p:nvSpPr>
        <p:spPr/>
        <p:txBody>
          <a:bodyPr/>
          <a:lstStyle/>
          <a:p>
            <a:fld id="{FE5B6CEA-C3C3-4F9B-9E95-A6F9C22F2C54}" type="slidenum">
              <a:rPr lang="en-US" smtClean="0"/>
              <a:t>5</a:t>
            </a:fld>
            <a:endParaRPr lang="en-US"/>
          </a:p>
        </p:txBody>
      </p:sp>
    </p:spTree>
    <p:extLst>
      <p:ext uri="{BB962C8B-B14F-4D97-AF65-F5344CB8AC3E}">
        <p14:creationId xmlns:p14="http://schemas.microsoft.com/office/powerpoint/2010/main" val="406226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57200" y="274638"/>
            <a:ext cx="4429593" cy="1143000"/>
          </a:xfrm>
        </p:spPr>
        <p:txBody>
          <a:bodyPr/>
          <a:lstStyle/>
          <a:p>
            <a:r>
              <a:rPr lang="en-US" dirty="0"/>
              <a:t>ELMS-Canvas usage</a:t>
            </a:r>
          </a:p>
        </p:txBody>
      </p:sp>
      <p:pic>
        <p:nvPicPr>
          <p:cNvPr id="11" name="Picture 1" descr="Icon for system data&#10;"/>
          <p:cNvPicPr>
            <a:picLocks noChangeAspect="1"/>
          </p:cNvPicPr>
          <p:nvPr/>
        </p:nvPicPr>
        <p:blipFill>
          <a:blip r:embed="rId3"/>
          <a:stretch>
            <a:fillRect/>
          </a:stretch>
        </p:blipFill>
        <p:spPr>
          <a:xfrm>
            <a:off x="7441017" y="267879"/>
            <a:ext cx="1180175" cy="1148787"/>
          </a:xfrm>
          <a:prstGeom prst="rect">
            <a:avLst/>
          </a:prstGeom>
        </p:spPr>
      </p:pic>
      <p:sp>
        <p:nvSpPr>
          <p:cNvPr id="5" name="Textbody"/>
          <p:cNvSpPr txBox="1"/>
          <p:nvPr/>
        </p:nvSpPr>
        <p:spPr>
          <a:xfrm>
            <a:off x="457200" y="1470591"/>
            <a:ext cx="8328212" cy="1015663"/>
          </a:xfrm>
          <a:prstGeom prst="rect">
            <a:avLst/>
          </a:prstGeom>
          <a:noFill/>
        </p:spPr>
        <p:txBody>
          <a:bodyPr wrap="square" rtlCol="0">
            <a:spAutoFit/>
          </a:bodyPr>
          <a:lstStyle/>
          <a:p>
            <a:pPr algn="ctr"/>
            <a:r>
              <a:rPr lang="en-US" sz="3500" b="1" dirty="0">
                <a:solidFill>
                  <a:srgbClr val="C00000"/>
                </a:solidFill>
              </a:rPr>
              <a:t>28,129</a:t>
            </a:r>
            <a:r>
              <a:rPr lang="en-US" sz="2500" dirty="0"/>
              <a:t> unique students used ELMS-Canvas on average every day during Fall 2018</a:t>
            </a:r>
          </a:p>
        </p:txBody>
      </p:sp>
      <p:pic>
        <p:nvPicPr>
          <p:cNvPr id="9" name="Picture 2" descr="The graph shows that over 28,000 students use ELMS-Canvas on average every day from August 23 to December 21st of Fall 2018, with the lowest usage being in late November, during Thanksgiving break">
            <a:extLst>
              <a:ext uri="{FF2B5EF4-FFF2-40B4-BE49-F238E27FC236}">
                <a16:creationId xmlns:a16="http://schemas.microsoft.com/office/drawing/2014/main" id="{3426E26E-AE79-2C4E-8429-D71987029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0" y="2539207"/>
            <a:ext cx="7785100" cy="4267200"/>
          </a:xfrm>
          <a:prstGeom prst="rect">
            <a:avLst/>
          </a:prstGeom>
        </p:spPr>
      </p:pic>
      <p:sp>
        <p:nvSpPr>
          <p:cNvPr id="6" name="Slide Number 6"/>
          <p:cNvSpPr>
            <a:spLocks noGrp="1"/>
          </p:cNvSpPr>
          <p:nvPr>
            <p:ph type="sldNum" sz="quarter" idx="12"/>
          </p:nvPr>
        </p:nvSpPr>
        <p:spPr/>
        <p:txBody>
          <a:bodyPr/>
          <a:lstStyle/>
          <a:p>
            <a:fld id="{FE5B6CEA-C3C3-4F9B-9E95-A6F9C22F2C54}" type="slidenum">
              <a:rPr lang="en-US" smtClean="0"/>
              <a:t>6</a:t>
            </a:fld>
            <a:endParaRPr lang="en-US"/>
          </a:p>
        </p:txBody>
      </p:sp>
    </p:spTree>
    <p:extLst>
      <p:ext uri="{BB962C8B-B14F-4D97-AF65-F5344CB8AC3E}">
        <p14:creationId xmlns:p14="http://schemas.microsoft.com/office/powerpoint/2010/main" val="1255819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a:xfrm>
            <a:off x="457200" y="274638"/>
            <a:ext cx="4114800" cy="1143000"/>
          </a:xfrm>
        </p:spPr>
        <p:txBody>
          <a:bodyPr/>
          <a:lstStyle/>
          <a:p>
            <a:r>
              <a:rPr lang="en-US" dirty="0"/>
              <a:t>ELMS-Canvas usage</a:t>
            </a:r>
          </a:p>
        </p:txBody>
      </p:sp>
      <p:pic>
        <p:nvPicPr>
          <p:cNvPr id="25" name="Picture 1" descr="Icon for system data&#10;"/>
          <p:cNvPicPr>
            <a:picLocks noChangeAspect="1"/>
          </p:cNvPicPr>
          <p:nvPr/>
        </p:nvPicPr>
        <p:blipFill>
          <a:blip r:embed="rId3"/>
          <a:stretch>
            <a:fillRect/>
          </a:stretch>
        </p:blipFill>
        <p:spPr>
          <a:xfrm>
            <a:off x="7441017" y="267879"/>
            <a:ext cx="1180175" cy="1148787"/>
          </a:xfrm>
          <a:prstGeom prst="rect">
            <a:avLst/>
          </a:prstGeom>
        </p:spPr>
      </p:pic>
      <p:pic>
        <p:nvPicPr>
          <p:cNvPr id="5" name="Picture 2" descr="The graph focuses on students’ usage of ELMS-Canvas from the 16th to 22th of September 2018. The lowest usage of ELMS-Canvas is on Fridays and Saturdays and the highest on Mondays and Tuesdays.">
            <a:extLst>
              <a:ext uri="{FF2B5EF4-FFF2-40B4-BE49-F238E27FC236}">
                <a16:creationId xmlns:a16="http://schemas.microsoft.com/office/drawing/2014/main" id="{97FF08E4-6675-4340-8387-BF28C9C8D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68670"/>
            <a:ext cx="8839200" cy="4876800"/>
          </a:xfrm>
          <a:prstGeom prst="rect">
            <a:avLst/>
          </a:prstGeom>
        </p:spPr>
      </p:pic>
      <p:sp>
        <p:nvSpPr>
          <p:cNvPr id="6" name="Slide Number 7"/>
          <p:cNvSpPr>
            <a:spLocks noGrp="1"/>
          </p:cNvSpPr>
          <p:nvPr>
            <p:ph type="sldNum" sz="quarter" idx="12"/>
          </p:nvPr>
        </p:nvSpPr>
        <p:spPr/>
        <p:txBody>
          <a:bodyPr/>
          <a:lstStyle/>
          <a:p>
            <a:fld id="{FE5B6CEA-C3C3-4F9B-9E95-A6F9C22F2C54}" type="slidenum">
              <a:rPr lang="en-US" smtClean="0"/>
              <a:t>7</a:t>
            </a:fld>
            <a:endParaRPr lang="en-US"/>
          </a:p>
        </p:txBody>
      </p:sp>
    </p:spTree>
    <p:extLst>
      <p:ext uri="{BB962C8B-B14F-4D97-AF65-F5344CB8AC3E}">
        <p14:creationId xmlns:p14="http://schemas.microsoft.com/office/powerpoint/2010/main" val="368777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ELMS-Canvas usage on reading day</a:t>
            </a:r>
          </a:p>
        </p:txBody>
      </p:sp>
      <p:pic>
        <p:nvPicPr>
          <p:cNvPr id="14" name="Picture 1" descr="Icon for system data&#10;"/>
          <p:cNvPicPr>
            <a:picLocks noChangeAspect="1"/>
          </p:cNvPicPr>
          <p:nvPr/>
        </p:nvPicPr>
        <p:blipFill>
          <a:blip r:embed="rId3"/>
          <a:stretch>
            <a:fillRect/>
          </a:stretch>
        </p:blipFill>
        <p:spPr>
          <a:xfrm>
            <a:off x="7441017" y="267879"/>
            <a:ext cx="1180175" cy="1148787"/>
          </a:xfrm>
          <a:prstGeom prst="rect">
            <a:avLst/>
          </a:prstGeom>
        </p:spPr>
      </p:pic>
      <p:pic>
        <p:nvPicPr>
          <p:cNvPr id="8" name="Picture 2" descr="Graph showing that the number of students in the LMS increased by 24% on reading day, which was a Friday, relative to other Fridays throughout the semester.">
            <a:extLst>
              <a:ext uri="{FF2B5EF4-FFF2-40B4-BE49-F238E27FC236}">
                <a16:creationId xmlns:a16="http://schemas.microsoft.com/office/drawing/2014/main" id="{195CEA8C-38D0-634F-ABD2-D707B4B05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34837"/>
            <a:ext cx="6705600" cy="4597400"/>
          </a:xfrm>
          <a:prstGeom prst="rect">
            <a:avLst/>
          </a:prstGeom>
        </p:spPr>
      </p:pic>
      <p:sp>
        <p:nvSpPr>
          <p:cNvPr id="6" name="Slide Number 8"/>
          <p:cNvSpPr>
            <a:spLocks noGrp="1"/>
          </p:cNvSpPr>
          <p:nvPr>
            <p:ph type="sldNum" sz="quarter" idx="12"/>
          </p:nvPr>
        </p:nvSpPr>
        <p:spPr/>
        <p:txBody>
          <a:bodyPr/>
          <a:lstStyle/>
          <a:p>
            <a:fld id="{FE5B6CEA-C3C3-4F9B-9E95-A6F9C22F2C54}" type="slidenum">
              <a:rPr lang="en-US" smtClean="0"/>
              <a:t>8</a:t>
            </a:fld>
            <a:endParaRPr lang="en-US"/>
          </a:p>
        </p:txBody>
      </p:sp>
    </p:spTree>
    <p:extLst>
      <p:ext uri="{BB962C8B-B14F-4D97-AF65-F5344CB8AC3E}">
        <p14:creationId xmlns:p14="http://schemas.microsoft.com/office/powerpoint/2010/main" val="576424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a:xfrm>
            <a:off x="457200" y="274638"/>
            <a:ext cx="4411683" cy="1143000"/>
          </a:xfrm>
        </p:spPr>
        <p:txBody>
          <a:bodyPr/>
          <a:lstStyle/>
          <a:p>
            <a:r>
              <a:rPr lang="en-US" dirty="0"/>
              <a:t>Individual course analytics</a:t>
            </a:r>
          </a:p>
        </p:txBody>
      </p:sp>
      <p:pic>
        <p:nvPicPr>
          <p:cNvPr id="5" name="Picture 1" descr="Icon for system data&#10;"/>
          <p:cNvPicPr>
            <a:picLocks noChangeAspect="1"/>
          </p:cNvPicPr>
          <p:nvPr/>
        </p:nvPicPr>
        <p:blipFill>
          <a:blip r:embed="rId3"/>
          <a:stretch>
            <a:fillRect/>
          </a:stretch>
        </p:blipFill>
        <p:spPr>
          <a:xfrm>
            <a:off x="7441017" y="267879"/>
            <a:ext cx="1180175" cy="1148787"/>
          </a:xfrm>
          <a:prstGeom prst="rect">
            <a:avLst/>
          </a:prstGeom>
        </p:spPr>
      </p:pic>
      <p:sp>
        <p:nvSpPr>
          <p:cNvPr id="10" name="Textbody"/>
          <p:cNvSpPr/>
          <p:nvPr/>
        </p:nvSpPr>
        <p:spPr>
          <a:xfrm>
            <a:off x="237608" y="1585787"/>
            <a:ext cx="8772549" cy="423808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2550" b="1" dirty="0"/>
              <a:t>Understanding learning patterns within ELMS-Canvas</a:t>
            </a:r>
          </a:p>
          <a:p>
            <a:endParaRPr lang="en-US" sz="2550" b="1" dirty="0"/>
          </a:p>
          <a:p>
            <a:pPr marL="514350" indent="-514350" defTabSz="685800">
              <a:spcBef>
                <a:spcPct val="20000"/>
              </a:spcBef>
              <a:buClr>
                <a:schemeClr val="accent1"/>
              </a:buClr>
              <a:buSzPct val="68000"/>
              <a:buFont typeface="+mj-lt"/>
              <a:buAutoNum type="arabicPeriod"/>
            </a:pPr>
            <a:r>
              <a:rPr lang="en-US" sz="2800" dirty="0">
                <a:solidFill>
                  <a:schemeClr val="tx1"/>
                </a:solidFill>
              </a:rPr>
              <a:t>Learning analytics </a:t>
            </a:r>
          </a:p>
          <a:p>
            <a:pPr marL="971550" lvl="1" indent="-514350" defTabSz="685800">
              <a:spcBef>
                <a:spcPct val="20000"/>
              </a:spcBef>
              <a:buClr>
                <a:schemeClr val="accent1"/>
              </a:buClr>
              <a:buSzPct val="68000"/>
              <a:buFont typeface="+mj-lt"/>
              <a:buAutoNum type="arabicPeriod"/>
            </a:pPr>
            <a:r>
              <a:rPr lang="en-US" sz="2800" dirty="0">
                <a:solidFill>
                  <a:schemeClr val="tx1"/>
                </a:solidFill>
              </a:rPr>
              <a:t>Data mining, machine learning, natural language processing, visualization, human computer interaction, linguistics, education</a:t>
            </a:r>
            <a:endParaRPr lang="en-US" sz="1000" dirty="0">
              <a:solidFill>
                <a:schemeClr val="tx1"/>
              </a:solidFill>
            </a:endParaRPr>
          </a:p>
          <a:p>
            <a:pPr marL="514350" indent="-514350" defTabSz="685800">
              <a:spcBef>
                <a:spcPct val="20000"/>
              </a:spcBef>
              <a:buClr>
                <a:schemeClr val="accent1"/>
              </a:buClr>
              <a:buSzPct val="68000"/>
              <a:buFont typeface="+mj-lt"/>
              <a:buAutoNum type="arabicPeriod"/>
            </a:pPr>
            <a:r>
              <a:rPr lang="en-US" sz="2800" dirty="0">
                <a:solidFill>
                  <a:schemeClr val="tx1"/>
                </a:solidFill>
              </a:rPr>
              <a:t>How do we move from “clicks” to “constructs”?</a:t>
            </a:r>
            <a:endParaRPr lang="en-US" sz="1000" dirty="0">
              <a:solidFill>
                <a:schemeClr val="tx1"/>
              </a:solidFill>
            </a:endParaRPr>
          </a:p>
          <a:p>
            <a:pPr marL="514350" indent="-514350" defTabSz="685800">
              <a:spcBef>
                <a:spcPct val="20000"/>
              </a:spcBef>
              <a:buClr>
                <a:schemeClr val="accent1"/>
              </a:buClr>
              <a:buSzPct val="68000"/>
              <a:buFont typeface="+mj-lt"/>
              <a:buAutoNum type="arabicPeriod"/>
            </a:pPr>
            <a:r>
              <a:rPr lang="en-US" sz="2800" dirty="0">
                <a:solidFill>
                  <a:schemeClr val="tx1"/>
                </a:solidFill>
              </a:rPr>
              <a:t>How might insights inform teaching and learning practices?</a:t>
            </a:r>
          </a:p>
        </p:txBody>
      </p:sp>
      <p:sp>
        <p:nvSpPr>
          <p:cNvPr id="6" name="Slide Number 9"/>
          <p:cNvSpPr>
            <a:spLocks noGrp="1"/>
          </p:cNvSpPr>
          <p:nvPr>
            <p:ph type="sldNum" sz="quarter" idx="12"/>
          </p:nvPr>
        </p:nvSpPr>
        <p:spPr/>
        <p:txBody>
          <a:bodyPr/>
          <a:lstStyle/>
          <a:p>
            <a:fld id="{FE5B6CEA-C3C3-4F9B-9E95-A6F9C22F2C54}" type="slidenum">
              <a:rPr lang="en-US" smtClean="0"/>
              <a:t>9</a:t>
            </a:fld>
            <a:endParaRPr lang="en-US"/>
          </a:p>
        </p:txBody>
      </p:sp>
    </p:spTree>
    <p:extLst>
      <p:ext uri="{BB962C8B-B14F-4D97-AF65-F5344CB8AC3E}">
        <p14:creationId xmlns:p14="http://schemas.microsoft.com/office/powerpoint/2010/main" val="3162538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2228d950-ba18-44b8-bc70-eca1ce766fe3"/>
  <p:tag name="WASPOLLED" val="CB97943013324F52AAC38C5C6E4E181C"/>
  <p:tag name="TPVERSION" val="8"/>
  <p:tag name="TPFULLVERSION" val="8.2.0.30"/>
  <p:tag name="PPTVERSION" val="16"/>
  <p:tag name="TPOS" val="2"/>
  <p:tag name="TPLASTSAVEVERSION" val="6.2 PC"/>
</p:tagLst>
</file>

<file path=ppt/theme/theme1.xml><?xml version="1.0" encoding="utf-8"?>
<a:theme xmlns:a="http://schemas.openxmlformats.org/drawingml/2006/main" name="UMD_Template_withShell">
  <a:themeElements>
    <a:clrScheme name="UMD Colors 1">
      <a:dk1>
        <a:srgbClr val="2A2F30"/>
      </a:dk1>
      <a:lt1>
        <a:srgbClr val="F4F1F1"/>
      </a:lt1>
      <a:dk2>
        <a:srgbClr val="2A2F30"/>
      </a:dk2>
      <a:lt2>
        <a:srgbClr val="FFFFFE"/>
      </a:lt2>
      <a:accent1>
        <a:srgbClr val="C30A29"/>
      </a:accent1>
      <a:accent2>
        <a:srgbClr val="F9C51A"/>
      </a:accent2>
      <a:accent3>
        <a:srgbClr val="E68320"/>
      </a:accent3>
      <a:accent4>
        <a:srgbClr val="4070FF"/>
      </a:accent4>
      <a:accent5>
        <a:srgbClr val="60E653"/>
      </a:accent5>
      <a:accent6>
        <a:srgbClr val="2DE6C6"/>
      </a:accent6>
      <a:hlink>
        <a:srgbClr val="C30A29"/>
      </a:hlink>
      <a:folHlink>
        <a:srgbClr val="6F757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MD_Template_withShell" id="{83EE31D6-52BE-450A-AB84-AB3D67D79A15}" vid="{4ED71EBA-EDB4-432D-9BDE-1D65B9288E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UMD_Template_withShell</Template>
  <TotalTime>10002</TotalTime>
  <Words>2475</Words>
  <Application>Microsoft Office PowerPoint</Application>
  <PresentationFormat>On-screen Show (4:3)</PresentationFormat>
  <Paragraphs>280</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UMD_Template_withShell</vt:lpstr>
      <vt:lpstr>PowerPoint Presentation</vt:lpstr>
      <vt:lpstr>Three Main Take-Aways</vt:lpstr>
      <vt:lpstr>ELMS-Canvas usage</vt:lpstr>
      <vt:lpstr>ELMS-Canvas usage</vt:lpstr>
      <vt:lpstr>ELMS-Canvas usage</vt:lpstr>
      <vt:lpstr>ELMS-Canvas usage</vt:lpstr>
      <vt:lpstr>ELMS-Canvas usage</vt:lpstr>
      <vt:lpstr>ELMS-Canvas usage on reading day</vt:lpstr>
      <vt:lpstr>Individual course analytics</vt:lpstr>
      <vt:lpstr>Individual course analytics</vt:lpstr>
      <vt:lpstr>Foundations in Entrepreneurship</vt:lpstr>
      <vt:lpstr>PowerPoint Presentation</vt:lpstr>
      <vt:lpstr>PowerPoint Presentation</vt:lpstr>
      <vt:lpstr>Statistics and Research Methods Courses</vt:lpstr>
      <vt:lpstr>Statistics and Research Methods Courses</vt:lpstr>
      <vt:lpstr>Statistics and Research Methods Courses</vt:lpstr>
      <vt:lpstr>Statistics and Research Methods Courses</vt:lpstr>
      <vt:lpstr>Statistics and Research Methods Courses</vt:lpstr>
      <vt:lpstr>Statistics and Research Methods Courses</vt:lpstr>
      <vt:lpstr>Professional Writing Program Course</vt:lpstr>
      <vt:lpstr>PowerPoint Presentation</vt:lpstr>
      <vt:lpstr>Professional Writing Program Course</vt:lpstr>
      <vt:lpstr>Professional Writing Program Course</vt:lpstr>
      <vt:lpstr>Professional Writing Program Course</vt:lpstr>
      <vt:lpstr>Instructor partnerships summary</vt:lpstr>
      <vt:lpstr>Three Main Take-Aways</vt:lpstr>
      <vt:lpstr>Student information</vt:lpstr>
      <vt:lpstr>Sample Student Dashboard</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Martyn Keeler Clark</dc:creator>
  <cp:lastModifiedBy>Alia Katherine Lancaster</cp:lastModifiedBy>
  <cp:revision>590</cp:revision>
  <cp:lastPrinted>2019-05-22T12:43:27Z</cp:lastPrinted>
  <dcterms:created xsi:type="dcterms:W3CDTF">2017-10-18T15:36:52Z</dcterms:created>
  <dcterms:modified xsi:type="dcterms:W3CDTF">2022-10-10T17:11:25Z</dcterms:modified>
</cp:coreProperties>
</file>